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0"/>
  </p:notesMasterIdLst>
  <p:sldIdLst>
    <p:sldId id="308" r:id="rId2"/>
    <p:sldId id="256" r:id="rId3"/>
    <p:sldId id="257" r:id="rId4"/>
    <p:sldId id="258" r:id="rId5"/>
    <p:sldId id="300" r:id="rId6"/>
    <p:sldId id="299" r:id="rId7"/>
    <p:sldId id="301" r:id="rId8"/>
    <p:sldId id="372" r:id="rId9"/>
    <p:sldId id="303" r:id="rId10"/>
    <p:sldId id="304" r:id="rId11"/>
    <p:sldId id="305" r:id="rId12"/>
    <p:sldId id="306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433" r:id="rId33"/>
    <p:sldId id="394" r:id="rId34"/>
    <p:sldId id="395" r:id="rId35"/>
    <p:sldId id="396" r:id="rId36"/>
    <p:sldId id="397" r:id="rId37"/>
    <p:sldId id="398" r:id="rId38"/>
    <p:sldId id="388" r:id="rId39"/>
    <p:sldId id="389" r:id="rId40"/>
    <p:sldId id="390" r:id="rId41"/>
    <p:sldId id="391" r:id="rId42"/>
    <p:sldId id="392" r:id="rId43"/>
    <p:sldId id="393" r:id="rId44"/>
    <p:sldId id="399" r:id="rId45"/>
    <p:sldId id="400" r:id="rId46"/>
    <p:sldId id="401" r:id="rId47"/>
    <p:sldId id="402" r:id="rId48"/>
    <p:sldId id="403" r:id="rId49"/>
    <p:sldId id="404" r:id="rId50"/>
    <p:sldId id="373" r:id="rId51"/>
    <p:sldId id="374" r:id="rId52"/>
    <p:sldId id="405" r:id="rId53"/>
    <p:sldId id="406" r:id="rId54"/>
    <p:sldId id="407" r:id="rId55"/>
    <p:sldId id="408" r:id="rId56"/>
    <p:sldId id="409" r:id="rId57"/>
    <p:sldId id="410" r:id="rId58"/>
    <p:sldId id="413" r:id="rId59"/>
    <p:sldId id="411" r:id="rId60"/>
    <p:sldId id="375" r:id="rId61"/>
    <p:sldId id="376" r:id="rId62"/>
    <p:sldId id="377" r:id="rId63"/>
    <p:sldId id="378" r:id="rId64"/>
    <p:sldId id="379" r:id="rId65"/>
    <p:sldId id="380" r:id="rId66"/>
    <p:sldId id="381" r:id="rId67"/>
    <p:sldId id="382" r:id="rId68"/>
    <p:sldId id="383" r:id="rId69"/>
    <p:sldId id="414" r:id="rId70"/>
    <p:sldId id="416" r:id="rId71"/>
    <p:sldId id="417" r:id="rId72"/>
    <p:sldId id="421" r:id="rId73"/>
    <p:sldId id="418" r:id="rId74"/>
    <p:sldId id="420" r:id="rId75"/>
    <p:sldId id="419" r:id="rId76"/>
    <p:sldId id="422" r:id="rId77"/>
    <p:sldId id="423" r:id="rId78"/>
    <p:sldId id="432" r:id="rId79"/>
    <p:sldId id="424" r:id="rId80"/>
    <p:sldId id="425" r:id="rId81"/>
    <p:sldId id="426" r:id="rId82"/>
    <p:sldId id="427" r:id="rId83"/>
    <p:sldId id="428" r:id="rId84"/>
    <p:sldId id="429" r:id="rId85"/>
    <p:sldId id="430" r:id="rId86"/>
    <p:sldId id="384" r:id="rId87"/>
    <p:sldId id="385" r:id="rId88"/>
    <p:sldId id="386" r:id="rId89"/>
    <p:sldId id="387" r:id="rId90"/>
    <p:sldId id="333" r:id="rId91"/>
    <p:sldId id="334" r:id="rId92"/>
    <p:sldId id="335" r:id="rId93"/>
    <p:sldId id="336" r:id="rId94"/>
    <p:sldId id="337" r:id="rId95"/>
    <p:sldId id="338" r:id="rId96"/>
    <p:sldId id="362" r:id="rId97"/>
    <p:sldId id="363" r:id="rId98"/>
    <p:sldId id="364" r:id="rId99"/>
    <p:sldId id="365" r:id="rId100"/>
    <p:sldId id="367" r:id="rId101"/>
    <p:sldId id="368" r:id="rId102"/>
    <p:sldId id="366" r:id="rId103"/>
    <p:sldId id="369" r:id="rId104"/>
    <p:sldId id="370" r:id="rId105"/>
    <p:sldId id="371" r:id="rId106"/>
    <p:sldId id="339" r:id="rId107"/>
    <p:sldId id="342" r:id="rId108"/>
    <p:sldId id="343" r:id="rId109"/>
    <p:sldId id="340" r:id="rId110"/>
    <p:sldId id="341" r:id="rId111"/>
    <p:sldId id="345" r:id="rId112"/>
    <p:sldId id="344" r:id="rId113"/>
    <p:sldId id="346" r:id="rId114"/>
    <p:sldId id="347" r:id="rId115"/>
    <p:sldId id="348" r:id="rId116"/>
    <p:sldId id="350" r:id="rId117"/>
    <p:sldId id="351" r:id="rId118"/>
    <p:sldId id="353" r:id="rId119"/>
    <p:sldId id="349" r:id="rId120"/>
    <p:sldId id="354" r:id="rId121"/>
    <p:sldId id="352" r:id="rId122"/>
    <p:sldId id="355" r:id="rId123"/>
    <p:sldId id="356" r:id="rId124"/>
    <p:sldId id="357" r:id="rId125"/>
    <p:sldId id="358" r:id="rId126"/>
    <p:sldId id="359" r:id="rId127"/>
    <p:sldId id="360" r:id="rId128"/>
    <p:sldId id="361" r:id="rId1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0" autoAdjust="0"/>
    <p:restoredTop sz="94660"/>
  </p:normalViewPr>
  <p:slideViewPr>
    <p:cSldViewPr>
      <p:cViewPr varScale="1">
        <p:scale>
          <a:sx n="67" d="100"/>
          <a:sy n="67" d="100"/>
        </p:scale>
        <p:origin x="1208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EC6C7-FB2E-4415-8A7A-66D4625C9E2D}" type="datetimeFigureOut">
              <a:rPr lang="en-US" smtClean="0"/>
              <a:pPr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52E57-F942-478E-A593-D73CFD6CC7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02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52E57-F942-478E-A593-D73CFD6CC77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59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52E57-F942-478E-A593-D73CFD6CC777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73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Family- internet protocol IPV4-</a:t>
            </a:r>
          </a:p>
          <a:p>
            <a:r>
              <a:rPr lang="en-IN" dirty="0"/>
              <a:t>INET6</a:t>
            </a:r>
          </a:p>
          <a:p>
            <a:r>
              <a:rPr lang="en-IN" dirty="0"/>
              <a:t>Socket-stream # for TCP protocol</a:t>
            </a:r>
          </a:p>
          <a:p>
            <a:r>
              <a:rPr lang="en-IN" dirty="0"/>
              <a:t>For UDP </a:t>
            </a:r>
            <a:r>
              <a:rPr lang="en-IN" dirty="0" err="1"/>
              <a:t>protool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52E57-F942-478E-A593-D73CFD6CC777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07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N" dirty="0"/>
              <a:t>After obtaining your socket object,</a:t>
            </a:r>
          </a:p>
          <a:p>
            <a:pPr algn="just"/>
            <a:r>
              <a:rPr lang="en-IN" dirty="0"/>
              <a:t>create a server or client as desired using the methods available in the socket module.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52E57-F942-478E-A593-D73CFD6CC777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09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 network- localhost -127.0.0.1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52E57-F942-478E-A593-D73CFD6CC777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07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2F58-9F97-428D-B43E-A83759C72765}" type="datetimeFigureOut">
              <a:rPr lang="en-US" smtClean="0"/>
              <a:pPr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7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2F58-9F97-428D-B43E-A83759C72765}" type="datetimeFigureOut">
              <a:rPr lang="en-US" smtClean="0"/>
              <a:pPr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98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2F58-9F97-428D-B43E-A83759C72765}" type="datetimeFigureOut">
              <a:rPr lang="en-US" smtClean="0"/>
              <a:pPr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1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2F58-9F97-428D-B43E-A83759C72765}" type="datetimeFigureOut">
              <a:rPr lang="en-US" smtClean="0"/>
              <a:pPr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6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2F58-9F97-428D-B43E-A83759C72765}" type="datetimeFigureOut">
              <a:rPr lang="en-US" smtClean="0"/>
              <a:pPr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2F58-9F97-428D-B43E-A83759C72765}" type="datetimeFigureOut">
              <a:rPr lang="en-US" smtClean="0"/>
              <a:pPr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5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2F58-9F97-428D-B43E-A83759C72765}" type="datetimeFigureOut">
              <a:rPr lang="en-US" smtClean="0"/>
              <a:pPr/>
              <a:t>5/18/2021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41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2F58-9F97-428D-B43E-A83759C72765}" type="datetimeFigureOut">
              <a:rPr lang="en-US" smtClean="0"/>
              <a:pPr/>
              <a:t>5/18/2021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44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2F58-9F97-428D-B43E-A83759C72765}" type="datetimeFigureOut">
              <a:rPr lang="en-US" smtClean="0"/>
              <a:pPr/>
              <a:t>5/18/2021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4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2F58-9F97-428D-B43E-A83759C72765}" type="datetimeFigureOut">
              <a:rPr lang="en-US" smtClean="0"/>
              <a:pPr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72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22F58-9F97-428D-B43E-A83759C72765}" type="datetimeFigureOut">
              <a:rPr lang="en-US" smtClean="0"/>
              <a:pPr/>
              <a:t>5/18/2021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44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22F58-9F97-428D-B43E-A83759C72765}" type="datetimeFigureOut">
              <a:rPr lang="en-US" smtClean="0"/>
              <a:pPr/>
              <a:t>5/18/2021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DC603-C1A3-48E2-A708-9EC71D772B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4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oogle.com/url?sa=i&amp;url=https://www.iconfinder.com/icons/4375050/logo_python_icon&amp;psig=AOvVaw3NZOoyeIgypsQJC2x1Ur0m&amp;ust=1589042190012000&amp;source=images&amp;cd=vfe&amp;ved=0CAIQjRxqFwoTCID_sczZpOkCFQAAAAAdAAAAABA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reamtechpress.com/index.html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pynative.com/install-mysql-connector-python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google.com/url?sa=i&amp;url=https://openclassrooms.com/en/courses/5671741-design-the-logical-model-of-your-relational-database/6255746-compare-relational-and-nosql-databases&amp;psig=AOvVaw17zygh3il8ekRpayXLO81R&amp;ust=1589264489551000&amp;source=images&amp;cd=vfe&amp;ved=0CAIQjRxqFwoTCMiD_NyVq-kCFQAAAAAdAAAAABAI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godb.com/download-center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D96BC4-15DC-467A-8A2C-755170F878F5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 May 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EC1BDC-9B67-430D-970A-E36C751751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School of Computing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09600" y="136526"/>
            <a:ext cx="8305800" cy="184785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PYTHON PROGRAMMING</a:t>
            </a:r>
            <a:b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r>
              <a:rPr lang="en-US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UNIT IV</a:t>
            </a:r>
            <a:endParaRPr lang="en-US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838200" y="2438400"/>
            <a:ext cx="7848600" cy="3048000"/>
          </a:xfrm>
        </p:spPr>
        <p:txBody>
          <a:bodyPr>
            <a:normAutofit fontScale="77500" lnSpcReduction="20000"/>
          </a:bodyPr>
          <a:lstStyle/>
          <a:p>
            <a:endParaRPr lang="en-US" sz="2800" dirty="0">
              <a:latin typeface="Arial" pitchFamily="34" charset="0"/>
              <a:cs typeface="Arial" pitchFamily="34" charset="0"/>
            </a:endParaRP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Department of Computer Science and Engineering, 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School of Computing</a:t>
            </a:r>
          </a:p>
          <a:p>
            <a:r>
              <a:rPr lang="en-US" sz="7000" b="1" dirty="0">
                <a:latin typeface="Arial" pitchFamily="34" charset="0"/>
                <a:cs typeface="Arial" pitchFamily="34" charset="0"/>
              </a:rPr>
              <a:t>SATHYABAMA 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Institute of Science and Technology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Deemed to be University</a:t>
            </a:r>
          </a:p>
          <a:p>
            <a:r>
              <a:rPr lang="en-US" sz="2800" dirty="0">
                <a:latin typeface="Arial" pitchFamily="34" charset="0"/>
                <a:cs typeface="Arial" pitchFamily="34" charset="0"/>
              </a:rPr>
              <a:t>Chennai. </a:t>
            </a:r>
          </a:p>
        </p:txBody>
      </p:sp>
      <p:pic>
        <p:nvPicPr>
          <p:cNvPr id="8" name="Picture 7" descr="Logo, python icon">
            <a:hlinkClick r:id="rId2" tgtFrame="&quot;_blank&quot;"/>
            <a:extLst>
              <a:ext uri="{FF2B5EF4-FFF2-40B4-BE49-F238E27FC236}">
                <a16:creationId xmlns:a16="http://schemas.microsoft.com/office/drawing/2014/main" id="{FA3BF8E2-364A-449C-9049-38CB0E338F1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0" y="762000"/>
            <a:ext cx="514350" cy="68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0164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E11A-5B9F-4E8E-86EE-FA915A3C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Python 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830F7-E313-4E1D-AAC5-2CD4AE27E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610600" cy="4830763"/>
          </a:xfrm>
          <a:ln>
            <a:solidFill>
              <a:srgbClr val="00B050"/>
            </a:solidFill>
          </a:ln>
        </p:spPr>
        <p:txBody>
          <a:bodyPr>
            <a:normAutofit fontScale="85000" lnSpcReduction="10000"/>
          </a:bodyPr>
          <a:lstStyle/>
          <a:p>
            <a:r>
              <a:rPr lang="en-US" dirty="0"/>
              <a:t>To create a database in MongoDB</a:t>
            </a:r>
            <a:endParaRPr lang="en-IN" dirty="0"/>
          </a:p>
          <a:p>
            <a:pPr lvl="1"/>
            <a:r>
              <a:rPr lang="en-US" dirty="0"/>
              <a:t>start by creating a </a:t>
            </a:r>
            <a:r>
              <a:rPr lang="en-US" dirty="0" err="1"/>
              <a:t>MongoClient</a:t>
            </a:r>
            <a:r>
              <a:rPr lang="en-US" dirty="0"/>
              <a:t> object, </a:t>
            </a:r>
          </a:p>
          <a:p>
            <a:pPr lvl="1"/>
            <a:r>
              <a:rPr lang="en-US" dirty="0"/>
              <a:t>then specify a connection URL with the correct </a:t>
            </a:r>
            <a:r>
              <a:rPr lang="en-US" dirty="0" err="1"/>
              <a:t>ip</a:t>
            </a:r>
            <a:r>
              <a:rPr lang="en-US" dirty="0"/>
              <a:t> address </a:t>
            </a:r>
          </a:p>
          <a:p>
            <a:pPr marL="457200" lvl="1" indent="0">
              <a:buNone/>
            </a:pPr>
            <a:r>
              <a:rPr lang="en-US" dirty="0"/>
              <a:t>    and the name of the database you want to create.</a:t>
            </a:r>
          </a:p>
          <a:p>
            <a:pPr marL="457200" lvl="1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457200" lvl="1" indent="0">
              <a:buNone/>
            </a:pPr>
            <a:r>
              <a:rPr lang="en-US" dirty="0">
                <a:highlight>
                  <a:srgbClr val="FFFF00"/>
                </a:highlight>
              </a:rPr>
              <a:t>CODE</a:t>
            </a:r>
            <a:endParaRPr lang="en-IN" dirty="0">
              <a:highlight>
                <a:srgbClr val="FFFF00"/>
              </a:highlight>
            </a:endParaRPr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r>
              <a:rPr lang="en-IN" dirty="0">
                <a:highlight>
                  <a:srgbClr val="C0C0C0"/>
                </a:highlight>
              </a:rPr>
              <a:t>import </a:t>
            </a:r>
            <a:r>
              <a:rPr lang="en-IN" dirty="0" err="1">
                <a:highlight>
                  <a:srgbClr val="C0C0C0"/>
                </a:highlight>
              </a:rPr>
              <a:t>pymongo</a:t>
            </a:r>
            <a:br>
              <a:rPr lang="en-IN" dirty="0">
                <a:highlight>
                  <a:srgbClr val="C0C0C0"/>
                </a:highlight>
              </a:rPr>
            </a:br>
            <a:br>
              <a:rPr lang="en-IN" dirty="0">
                <a:highlight>
                  <a:srgbClr val="C0C0C0"/>
                </a:highlight>
              </a:rPr>
            </a:br>
            <a:r>
              <a:rPr lang="en-IN" sz="2600" dirty="0" err="1">
                <a:highlight>
                  <a:srgbClr val="C0C0C0"/>
                </a:highlight>
              </a:rPr>
              <a:t>myclient</a:t>
            </a:r>
            <a:r>
              <a:rPr lang="en-IN" sz="2600" dirty="0">
                <a:highlight>
                  <a:srgbClr val="C0C0C0"/>
                </a:highlight>
              </a:rPr>
              <a:t> =</a:t>
            </a:r>
            <a:r>
              <a:rPr lang="en-IN" sz="2600" dirty="0" err="1">
                <a:highlight>
                  <a:srgbClr val="C0C0C0"/>
                </a:highlight>
              </a:rPr>
              <a:t>pymongo.MongoClient</a:t>
            </a:r>
            <a:r>
              <a:rPr lang="en-IN" sz="2600" dirty="0">
                <a:highlight>
                  <a:srgbClr val="C0C0C0"/>
                </a:highlight>
              </a:rPr>
              <a:t>("</a:t>
            </a:r>
            <a:r>
              <a:rPr lang="en-IN" sz="2600" dirty="0" err="1">
                <a:highlight>
                  <a:srgbClr val="C0C0C0"/>
                </a:highlight>
              </a:rPr>
              <a:t>mongodb</a:t>
            </a:r>
            <a:r>
              <a:rPr lang="en-IN" sz="2600" dirty="0">
                <a:highlight>
                  <a:srgbClr val="C0C0C0"/>
                </a:highlight>
              </a:rPr>
              <a:t>://localhost:27017/")</a:t>
            </a:r>
            <a:br>
              <a:rPr lang="en-IN" dirty="0">
                <a:highlight>
                  <a:srgbClr val="C0C0C0"/>
                </a:highlight>
              </a:rPr>
            </a:br>
            <a:br>
              <a:rPr lang="en-IN" dirty="0">
                <a:highlight>
                  <a:srgbClr val="C0C0C0"/>
                </a:highlight>
              </a:rPr>
            </a:br>
            <a:r>
              <a:rPr lang="en-IN" dirty="0" err="1">
                <a:highlight>
                  <a:srgbClr val="C0C0C0"/>
                </a:highlight>
              </a:rPr>
              <a:t>mydb</a:t>
            </a:r>
            <a:r>
              <a:rPr lang="en-IN" dirty="0">
                <a:highlight>
                  <a:srgbClr val="C0C0C0"/>
                </a:highlight>
              </a:rPr>
              <a:t> = </a:t>
            </a:r>
            <a:r>
              <a:rPr lang="en-IN" dirty="0" err="1">
                <a:highlight>
                  <a:srgbClr val="C0C0C0"/>
                </a:highlight>
              </a:rPr>
              <a:t>myclient</a:t>
            </a:r>
            <a:r>
              <a:rPr lang="en-IN" dirty="0">
                <a:highlight>
                  <a:srgbClr val="C0C0C0"/>
                </a:highlight>
              </a:rPr>
              <a:t>["</a:t>
            </a:r>
            <a:r>
              <a:rPr lang="en-IN" dirty="0" err="1">
                <a:highlight>
                  <a:srgbClr val="C0C0C0"/>
                </a:highlight>
              </a:rPr>
              <a:t>mydatabase</a:t>
            </a:r>
            <a:r>
              <a:rPr lang="en-IN" dirty="0">
                <a:highlight>
                  <a:srgbClr val="C0C0C0"/>
                </a:highlight>
              </a:rPr>
              <a:t>"]</a:t>
            </a:r>
            <a:r>
              <a:rPr lang="en-IN" dirty="0"/>
              <a:t>        #database created!</a:t>
            </a:r>
            <a:endParaRPr lang="en-IN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92937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Two-way Communication between Client and Server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1600200"/>
            <a:ext cx="6950987" cy="4905538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3666441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CLIENT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1600200"/>
            <a:ext cx="6470675" cy="4925144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4897954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351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UDP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Steps to be used on the server side:</a:t>
            </a:r>
          </a:p>
          <a:p>
            <a:pPr marL="514350" indent="-514350">
              <a:buAutoNum type="arabicPeriod"/>
            </a:pPr>
            <a:r>
              <a:rPr lang="en-US" sz="2800" dirty="0"/>
              <a:t>Create a UDP socket at server side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s=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socket.socket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socket.AF_INET,socket.SOCK_DGRAM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sz="2800" dirty="0"/>
              <a:t>2. Send data to client</a:t>
            </a:r>
          </a:p>
          <a:p>
            <a:pPr marL="0" indent="0" algn="ctr">
              <a:buNone/>
            </a:pP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s.sendto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(“message string”,((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host,port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800" dirty="0"/>
              <a:t>3. Close the connection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s.close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7379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514" y="1600200"/>
            <a:ext cx="5952972" cy="4525963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42291859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UDP 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00B05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Steps to be used on the client side:</a:t>
            </a:r>
          </a:p>
          <a:p>
            <a:pPr marL="514350" indent="-514350">
              <a:buAutoNum type="arabicPeriod"/>
            </a:pPr>
            <a:r>
              <a:rPr lang="en-US" dirty="0"/>
              <a:t>Create a UDP socket at client side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c=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socket.socket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socket.AF_INET,socket.SOCK_DGRAM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2. Bind the socket to the server</a:t>
            </a:r>
          </a:p>
          <a:p>
            <a:pPr marL="0" indent="0">
              <a:buNone/>
            </a:pPr>
            <a:r>
              <a:rPr lang="en-US" dirty="0" err="1"/>
              <a:t>c.bind</a:t>
            </a:r>
            <a:r>
              <a:rPr lang="en-US" dirty="0"/>
              <a:t>((</a:t>
            </a:r>
            <a:r>
              <a:rPr lang="en-US" dirty="0" err="1"/>
              <a:t>host,port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3. Receive messages from the server</a:t>
            </a:r>
          </a:p>
          <a:p>
            <a:pPr marL="0" indent="0">
              <a:buNone/>
            </a:pPr>
            <a:r>
              <a:rPr lang="en-US" dirty="0" err="1"/>
              <a:t>msg,addr</a:t>
            </a:r>
            <a:r>
              <a:rPr lang="en-US" dirty="0"/>
              <a:t>=</a:t>
            </a:r>
            <a:r>
              <a:rPr lang="en-US" dirty="0" err="1"/>
              <a:t>s.recvfrom</a:t>
            </a:r>
            <a:r>
              <a:rPr lang="en-US" dirty="0"/>
              <a:t>(1024)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755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547" y="1628800"/>
            <a:ext cx="4724906" cy="4525963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40891036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C9D4-6267-4363-8985-31DEDE515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Method of Socket Module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EDEC0B-2561-41CE-B438-8FBD84F82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9632" y="1125538"/>
            <a:ext cx="6984776" cy="545782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0168194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2C7DB-A067-4B2B-8AA8-A486207FE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552"/>
            <a:ext cx="8229600" cy="1138138"/>
          </a:xfrm>
        </p:spPr>
        <p:txBody>
          <a:bodyPr>
            <a:normAutofit fontScale="90000"/>
          </a:bodyPr>
          <a:lstStyle/>
          <a:p>
            <a:br>
              <a:rPr lang="en-IN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</a:br>
            <a:r>
              <a:rPr lang="en-IN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Server Socket Methods</a:t>
            </a:r>
            <a:br>
              <a:rPr lang="en-IN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</a:br>
            <a:br>
              <a:rPr lang="en-IN" dirty="0">
                <a:solidFill>
                  <a:srgbClr val="0070C0"/>
                </a:solidFill>
              </a:rPr>
            </a:br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C59555-FEBE-46B4-B0BA-E8871BEE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19437"/>
            <a:ext cx="8229600" cy="3887488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8590138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AC86-2175-4BDB-A88F-D508E8ECD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Client Socket Method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D1714C-86F7-4898-B5E1-F04235E8D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92" y="2276872"/>
            <a:ext cx="6991350" cy="1408010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14C25C-DE4F-466E-82AA-A2FE84853DD4}"/>
              </a:ext>
            </a:extLst>
          </p:cNvPr>
          <p:cNvSpPr txBox="1"/>
          <p:nvPr/>
        </p:nvSpPr>
        <p:spPr>
          <a:xfrm>
            <a:off x="1504429" y="4359450"/>
            <a:ext cx="57816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IN" b="1" dirty="0">
                <a:solidFill>
                  <a:srgbClr val="00B050"/>
                </a:solidFill>
                <a:latin typeface="Arial" panose="020B0604020202020204" pitchFamily="34" charset="0"/>
              </a:rPr>
              <a:t>Syntax:</a:t>
            </a:r>
          </a:p>
          <a:p>
            <a:endParaRPr lang="en-IN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IN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socket.connect</a:t>
            </a:r>
            <a:r>
              <a:rPr lang="en-IN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(hostname, port )</a:t>
            </a:r>
          </a:p>
          <a:p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27596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8CDE2-6B66-42D3-AEDE-A3B41692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Create a Simple Client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2BC10F-1873-4C6C-BCD1-E95C57030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9" y="1844824"/>
            <a:ext cx="7829078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48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6B4B-D307-4DE7-A3C1-F74C4D488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Python 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72FC0-2D17-4CC0-B5D9-4BA63BC29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38800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Check if Database Exists</a:t>
            </a:r>
          </a:p>
          <a:p>
            <a:pPr marL="457200" lvl="1" indent="0">
              <a:buNone/>
            </a:pPr>
            <a:r>
              <a:rPr lang="en-IN" dirty="0"/>
              <a:t>	</a:t>
            </a:r>
            <a:r>
              <a:rPr lang="en-IN" dirty="0" err="1"/>
              <a:t>list_database_names</a:t>
            </a:r>
            <a:r>
              <a:rPr lang="en-IN" dirty="0"/>
              <a:t>())</a:t>
            </a:r>
          </a:p>
          <a:p>
            <a:pPr marL="457200" lvl="1" indent="0">
              <a:buNone/>
            </a:pPr>
            <a:r>
              <a:rPr lang="en-IN" dirty="0">
                <a:highlight>
                  <a:srgbClr val="FFFF00"/>
                </a:highlight>
              </a:rPr>
              <a:t>CODE</a:t>
            </a:r>
          </a:p>
          <a:p>
            <a:pPr marL="457200" lvl="1" indent="0">
              <a:buNone/>
            </a:pPr>
            <a:r>
              <a:rPr lang="en-US" dirty="0" err="1"/>
              <a:t>dblist</a:t>
            </a:r>
            <a:r>
              <a:rPr lang="en-US" dirty="0"/>
              <a:t> = </a:t>
            </a:r>
            <a:r>
              <a:rPr lang="en-US" dirty="0" err="1"/>
              <a:t>myclient.list_database_names</a:t>
            </a:r>
            <a:r>
              <a:rPr lang="en-US" dirty="0"/>
              <a:t>()</a:t>
            </a:r>
            <a:br>
              <a:rPr lang="en-US" dirty="0"/>
            </a:br>
            <a:r>
              <a:rPr lang="en-IN" dirty="0"/>
              <a:t>print(</a:t>
            </a:r>
            <a:r>
              <a:rPr lang="en-IN" dirty="0" err="1"/>
              <a:t>myclient.list_database_names</a:t>
            </a:r>
            <a:r>
              <a:rPr lang="en-IN" dirty="0"/>
              <a:t>())  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if "</a:t>
            </a:r>
            <a:r>
              <a:rPr lang="en-US" dirty="0" err="1"/>
              <a:t>mydatabase</a:t>
            </a:r>
            <a:r>
              <a:rPr lang="en-US" dirty="0"/>
              <a:t>" in </a:t>
            </a:r>
            <a:r>
              <a:rPr lang="en-US" dirty="0" err="1"/>
              <a:t>dblist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print("The database exists.")</a:t>
            </a:r>
          </a:p>
          <a:p>
            <a:pPr marL="457200" lvl="1" indent="0">
              <a:buNone/>
            </a:pPr>
            <a:endParaRPr lang="en-IN" dirty="0">
              <a:highlight>
                <a:srgbClr val="FFFF00"/>
              </a:highlight>
            </a:endParaRPr>
          </a:p>
          <a:p>
            <a:pPr marL="457200" lvl="1" indent="0">
              <a:buNone/>
            </a:pPr>
            <a:r>
              <a:rPr lang="en-IN" dirty="0">
                <a:highlight>
                  <a:srgbClr val="FFFF00"/>
                </a:highlight>
              </a:rPr>
              <a:t>Output</a:t>
            </a:r>
          </a:p>
          <a:p>
            <a:pPr marL="457200" lvl="1" indent="0">
              <a:buNone/>
            </a:pPr>
            <a:r>
              <a:rPr lang="en-IN" dirty="0"/>
              <a:t>[‘</a:t>
            </a:r>
            <a:r>
              <a:rPr lang="en-IN" dirty="0" err="1"/>
              <a:t>mydatabase</a:t>
            </a:r>
            <a:r>
              <a:rPr lang="en-IN" dirty="0"/>
              <a:t>’]</a:t>
            </a:r>
          </a:p>
          <a:p>
            <a:pPr marL="457200" lvl="1" indent="0">
              <a:buNone/>
            </a:pPr>
            <a:r>
              <a:rPr lang="en-IN" dirty="0"/>
              <a:t>The database exists. </a:t>
            </a:r>
          </a:p>
        </p:txBody>
      </p:sp>
    </p:spTree>
    <p:extLst>
      <p:ext uri="{BB962C8B-B14F-4D97-AF65-F5344CB8AC3E}">
        <p14:creationId xmlns:p14="http://schemas.microsoft.com/office/powerpoint/2010/main" val="4457867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D767-6B4C-4955-BE34-727FA585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Create a Simple Server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5ED80F-6EC6-4271-8D71-B8A5040CB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698" y="1916679"/>
            <a:ext cx="7993677" cy="4666683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718804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B478-D73C-408C-8932-315EEB4C3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553"/>
            <a:ext cx="8229600" cy="1143000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0070C0"/>
                </a:solidFill>
              </a:rPr>
              <a:t>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12F66D-1D32-42D6-8490-4AC83EFAE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0809"/>
            <a:ext cx="8507288" cy="3947774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9843098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F00E-5DB3-4605-BF55-6286557AB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 fontScale="90000"/>
          </a:bodyPr>
          <a:lstStyle/>
          <a:p>
            <a:br>
              <a:rPr lang="en-IN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</a:br>
            <a:r>
              <a:rPr lang="en-IN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Python Internet Modules</a:t>
            </a:r>
            <a:br>
              <a:rPr lang="en-IN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</a:br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90735C-C6CD-4BA6-AC52-FF0156188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762" y="1246981"/>
            <a:ext cx="8301038" cy="5336381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0382496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FECBD-225F-4257-A5AB-317AA678C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63" y="170412"/>
            <a:ext cx="7634200" cy="780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kern="12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Example: Client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82A605-DF11-4293-8574-64AE17A44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7" b="1"/>
          <a:stretch/>
        </p:blipFill>
        <p:spPr>
          <a:xfrm>
            <a:off x="5379478" y="1499142"/>
            <a:ext cx="3368986" cy="4810179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FBDDCEC5-AA4B-4DD2-964A-6FA8CA83938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512" y="1499142"/>
            <a:ext cx="5123345" cy="4810178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353681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3D6C2-3726-4D57-BE08-082BC102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Example: Server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EC9CCF-7120-4727-888B-8DF85CEA0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99" y="1071227"/>
            <a:ext cx="4004259" cy="5512135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871C8-7C7B-49C6-B27D-01A31F9E2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479" y="991554"/>
            <a:ext cx="4295017" cy="225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133583-888F-4D13-B4CC-9AFD50799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245" y="2875596"/>
            <a:ext cx="4124236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038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5AC1-4744-4BF6-83BD-E2A2BE3B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B1A427-BD96-442A-ACAF-20920B69E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32" y="1600200"/>
            <a:ext cx="6048672" cy="4525963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1381499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4F2F-B027-4F44-8C39-0BF005BA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Socket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24269-FFEB-442F-A762-FA23E170E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688632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bind(</a:t>
            </a:r>
            <a:r>
              <a:rPr lang="en-IN" dirty="0" err="1">
                <a:solidFill>
                  <a:srgbClr val="FF0000"/>
                </a:solidFill>
              </a:rPr>
              <a:t>host,port</a:t>
            </a:r>
            <a:r>
              <a:rPr lang="en-IN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IN" dirty="0"/>
              <a:t>Host- name of an IP address or a website name</a:t>
            </a:r>
          </a:p>
          <a:p>
            <a:pPr lvl="1"/>
            <a:r>
              <a:rPr lang="en-IN" dirty="0"/>
              <a:t>Port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</a:rPr>
              <a:t>listen(</a:t>
            </a:r>
            <a:r>
              <a:rPr lang="en-IN" dirty="0" err="1">
                <a:solidFill>
                  <a:srgbClr val="FF0000"/>
                </a:solidFill>
              </a:rPr>
              <a:t>no.of</a:t>
            </a:r>
            <a:r>
              <a:rPr lang="en-IN" dirty="0">
                <a:solidFill>
                  <a:srgbClr val="FF0000"/>
                </a:solidFill>
              </a:rPr>
              <a:t> connections allowed)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</a:rPr>
              <a:t>accept() </a:t>
            </a:r>
            <a:r>
              <a:rPr lang="en-IN" dirty="0"/>
              <a:t>– server should wait </a:t>
            </a:r>
            <a:r>
              <a:rPr lang="en-IN" dirty="0" err="1"/>
              <a:t>tilla</a:t>
            </a:r>
            <a:r>
              <a:rPr lang="en-IN" dirty="0"/>
              <a:t> client accepts connection.</a:t>
            </a:r>
          </a:p>
          <a:p>
            <a:pPr marL="0" lvl="1" indent="0">
              <a:buNone/>
            </a:pPr>
            <a:r>
              <a:rPr lang="en-IN" dirty="0"/>
              <a:t>	</a:t>
            </a:r>
            <a:r>
              <a:rPr lang="en-IN" dirty="0" err="1">
                <a:solidFill>
                  <a:srgbClr val="FF0000"/>
                </a:solidFill>
              </a:rPr>
              <a:t>c,addr</a:t>
            </a:r>
            <a:r>
              <a:rPr lang="en-IN" dirty="0">
                <a:solidFill>
                  <a:srgbClr val="FF0000"/>
                </a:solidFill>
              </a:rPr>
              <a:t>=</a:t>
            </a:r>
            <a:r>
              <a:rPr lang="en-IN" dirty="0" err="1">
                <a:solidFill>
                  <a:srgbClr val="FF0000"/>
                </a:solidFill>
              </a:rPr>
              <a:t>s.accept</a:t>
            </a:r>
            <a:r>
              <a:rPr lang="en-IN" dirty="0">
                <a:solidFill>
                  <a:srgbClr val="FF0000"/>
                </a:solidFill>
              </a:rPr>
              <a:t>()</a:t>
            </a:r>
          </a:p>
          <a:p>
            <a:pPr marL="0" lvl="1" indent="0">
              <a:buNone/>
            </a:pPr>
            <a:r>
              <a:rPr lang="en-IN" dirty="0"/>
              <a:t>		c-&gt; connection object can be used to send 		messages</a:t>
            </a:r>
          </a:p>
          <a:p>
            <a:pPr marL="0" lvl="1" indent="0">
              <a:buNone/>
            </a:pPr>
            <a:r>
              <a:rPr lang="en-IN" dirty="0"/>
              <a:t>		</a:t>
            </a:r>
            <a:r>
              <a:rPr lang="en-IN" dirty="0" err="1"/>
              <a:t>addr</a:t>
            </a:r>
            <a:r>
              <a:rPr lang="en-IN" dirty="0"/>
              <a:t>-&gt; address of the client that has    		accepted the connection</a:t>
            </a:r>
          </a:p>
        </p:txBody>
      </p:sp>
    </p:spTree>
    <p:extLst>
      <p:ext uri="{BB962C8B-B14F-4D97-AF65-F5344CB8AC3E}">
        <p14:creationId xmlns:p14="http://schemas.microsoft.com/office/powerpoint/2010/main" val="3287532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DC85-52AF-42D1-95BA-768270EF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Socket Methods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1D801-43F2-4DAB-8091-5F12BBD1C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08720"/>
            <a:ext cx="8712968" cy="5544616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Send()</a:t>
            </a:r>
            <a:r>
              <a:rPr lang="en-IN" dirty="0"/>
              <a:t>– to send message strings  to client. Message string should be sent in the form of byte streams as they are used by TCP/IP protocol.</a:t>
            </a:r>
          </a:p>
          <a:p>
            <a:r>
              <a:rPr lang="en-IN" dirty="0" err="1">
                <a:solidFill>
                  <a:srgbClr val="FF0000"/>
                </a:solidFill>
              </a:rPr>
              <a:t>recv</a:t>
            </a:r>
            <a:r>
              <a:rPr lang="en-IN" dirty="0">
                <a:solidFill>
                  <a:srgbClr val="FF0000"/>
                </a:solidFill>
              </a:rPr>
              <a:t>(1024) </a:t>
            </a:r>
            <a:r>
              <a:rPr lang="en-IN" dirty="0"/>
              <a:t>– to receive message from the 				server. Here 1024 is the buffer size. 	-	-Memory used while receiving the data.</a:t>
            </a:r>
          </a:p>
          <a:p>
            <a:pPr marL="0" indent="0">
              <a:buNone/>
            </a:pPr>
            <a:r>
              <a:rPr lang="en-IN" dirty="0"/>
              <a:t>    	-At a time 1024  byes of data can be 	received 	from server. </a:t>
            </a:r>
          </a:p>
          <a:p>
            <a:pPr marL="0" indent="0">
              <a:buNone/>
            </a:pPr>
            <a:r>
              <a:rPr lang="en-IN" dirty="0"/>
              <a:t>	-This limit can be changed in multiples of    	1024. </a:t>
            </a:r>
          </a:p>
        </p:txBody>
      </p:sp>
    </p:spTree>
    <p:extLst>
      <p:ext uri="{BB962C8B-B14F-4D97-AF65-F5344CB8AC3E}">
        <p14:creationId xmlns:p14="http://schemas.microsoft.com/office/powerpoint/2010/main" val="4178696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32EB4-6D37-4C58-AC1C-B476829F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Socket Methods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20AE7-63EA-4EEC-95BB-10737DC69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8"/>
            <a:ext cx="8507288" cy="5472608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 err="1">
                <a:solidFill>
                  <a:srgbClr val="FF0000"/>
                </a:solidFill>
              </a:rPr>
              <a:t>sendto</a:t>
            </a:r>
            <a:r>
              <a:rPr lang="en-IN" dirty="0">
                <a:solidFill>
                  <a:srgbClr val="FF0000"/>
                </a:solidFill>
              </a:rPr>
              <a:t>()</a:t>
            </a:r>
            <a:r>
              <a:rPr lang="en-IN" dirty="0"/>
              <a:t>- server send the data in the form of packets called “datagrams”. Since UDP is connection- less protocol, server does not know where the data should be sent .</a:t>
            </a:r>
          </a:p>
          <a:p>
            <a:pPr lvl="1"/>
            <a:r>
              <a:rPr lang="en-IN" dirty="0" err="1"/>
              <a:t>Sendto</a:t>
            </a:r>
            <a:r>
              <a:rPr lang="en-IN" dirty="0"/>
              <a:t>(message,(</a:t>
            </a:r>
            <a:r>
              <a:rPr lang="en-IN" dirty="0" err="1"/>
              <a:t>host,port</a:t>
            </a:r>
            <a:r>
              <a:rPr lang="en-IN" dirty="0"/>
              <a:t>))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FF0000"/>
                </a:solidFill>
              </a:rPr>
              <a:t>recvfrom</a:t>
            </a:r>
            <a:r>
              <a:rPr lang="en-IN" dirty="0">
                <a:solidFill>
                  <a:srgbClr val="FF0000"/>
                </a:solidFill>
              </a:rPr>
              <a:t>()</a:t>
            </a:r>
            <a:r>
              <a:rPr lang="en-IN" dirty="0"/>
              <a:t> – client receive the message from server</a:t>
            </a:r>
          </a:p>
          <a:p>
            <a:pPr marL="457200" lvl="2" indent="0">
              <a:buNone/>
            </a:pPr>
            <a:r>
              <a:rPr lang="en-IN" dirty="0" err="1">
                <a:solidFill>
                  <a:srgbClr val="FF0000"/>
                </a:solidFill>
              </a:rPr>
              <a:t>mess,address</a:t>
            </a:r>
            <a:r>
              <a:rPr lang="en-IN" dirty="0">
                <a:solidFill>
                  <a:srgbClr val="FF0000"/>
                </a:solidFill>
              </a:rPr>
              <a:t>=</a:t>
            </a:r>
            <a:r>
              <a:rPr lang="en-IN" dirty="0" err="1">
                <a:solidFill>
                  <a:srgbClr val="FF0000"/>
                </a:solidFill>
              </a:rPr>
              <a:t>s.recvfrom</a:t>
            </a:r>
            <a:r>
              <a:rPr lang="en-IN" dirty="0">
                <a:solidFill>
                  <a:srgbClr val="FF0000"/>
                </a:solidFill>
              </a:rPr>
              <a:t>(1024)</a:t>
            </a:r>
          </a:p>
          <a:p>
            <a:pPr marL="457200" lvl="2" indent="0">
              <a:buNone/>
            </a:pPr>
            <a:r>
              <a:rPr lang="en-IN" dirty="0">
                <a:solidFill>
                  <a:srgbClr val="FF0000"/>
                </a:solidFill>
              </a:rPr>
              <a:t>Mess-&gt; </a:t>
            </a:r>
            <a:r>
              <a:rPr lang="en-IN" dirty="0"/>
              <a:t>the received message stored</a:t>
            </a:r>
          </a:p>
          <a:p>
            <a:pPr marL="457200" lvl="2" indent="0">
              <a:buNone/>
            </a:pPr>
            <a:r>
              <a:rPr lang="en-IN" dirty="0">
                <a:solidFill>
                  <a:srgbClr val="FF0000"/>
                </a:solidFill>
              </a:rPr>
              <a:t>Address -&gt; </a:t>
            </a:r>
            <a:r>
              <a:rPr lang="en-IN" dirty="0"/>
              <a:t>address of the server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6164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35B3-EE0E-4DF3-B674-C7C3421A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Client - Server Communication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5FC737-6DE0-4D57-B47A-BE9E664CE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74372"/>
            <a:ext cx="7859215" cy="4983162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914455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DB3D-53DB-4FC4-B643-69106BCD0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Python MongoDB Insert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98AC4-91BB-4B0D-BADB-DC2F015D6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  <a:ln>
            <a:solidFill>
              <a:srgbClr val="00B050"/>
            </a:solidFill>
          </a:ln>
        </p:spPr>
        <p:txBody>
          <a:bodyPr/>
          <a:lstStyle/>
          <a:p>
            <a:pPr algn="just"/>
            <a:r>
              <a:rPr lang="en-US" dirty="0"/>
              <a:t>To insert a record, or document as it is called in MongoDB, into a collection, </a:t>
            </a:r>
          </a:p>
          <a:p>
            <a:pPr lvl="1" algn="just"/>
            <a:r>
              <a:rPr lang="en-US" dirty="0" err="1">
                <a:solidFill>
                  <a:srgbClr val="FF0000"/>
                </a:solidFill>
              </a:rPr>
              <a:t>insert_one</a:t>
            </a:r>
            <a:r>
              <a:rPr lang="en-US" dirty="0">
                <a:solidFill>
                  <a:srgbClr val="FF0000"/>
                </a:solidFill>
              </a:rPr>
              <a:t>() </a:t>
            </a:r>
            <a:endParaRPr lang="en-US" dirty="0"/>
          </a:p>
          <a:p>
            <a:pPr algn="just"/>
            <a:r>
              <a:rPr lang="en-US" dirty="0"/>
              <a:t>Insert Multiple Documents To insert multiple documents into a collection.</a:t>
            </a:r>
          </a:p>
          <a:p>
            <a:pPr lvl="1" algn="just"/>
            <a:r>
              <a:rPr lang="en-US" dirty="0" err="1">
                <a:solidFill>
                  <a:srgbClr val="FF0000"/>
                </a:solidFill>
              </a:rPr>
              <a:t>insert_many</a:t>
            </a:r>
            <a:r>
              <a:rPr lang="en-US" dirty="0">
                <a:solidFill>
                  <a:srgbClr val="FF0000"/>
                </a:solidFill>
              </a:rPr>
              <a:t>() </a:t>
            </a:r>
            <a:r>
              <a:rPr lang="en-US" dirty="0"/>
              <a:t> </a:t>
            </a:r>
          </a:p>
          <a:p>
            <a:pPr lvl="1" algn="just"/>
            <a:r>
              <a:rPr lang="en-US" dirty="0"/>
              <a:t>The first parameter of the </a:t>
            </a:r>
            <a:r>
              <a:rPr lang="en-US" dirty="0" err="1"/>
              <a:t>insert_many</a:t>
            </a:r>
            <a:r>
              <a:rPr lang="en-US" dirty="0"/>
              <a:t>() method is a list containing dictionaries with the data you want to insert: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145935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8B46D-161C-418A-881D-9E7F9E5E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Two way Communication between Client and Server (Chat Application)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39F048-E37F-4549-B8A2-F6000067D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1700808"/>
            <a:ext cx="3767860" cy="432048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9F4E9-5E62-4BE3-9668-C8862839B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844824"/>
            <a:ext cx="3456384" cy="4176464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42877059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965BB-CC07-4282-95B6-1D5A979F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Sending a Simple Mail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3045B-DD83-450E-A53E-1BA9ACE15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08720"/>
            <a:ext cx="8507288" cy="5760640"/>
          </a:xfrm>
          <a:ln>
            <a:solidFill>
              <a:srgbClr val="00B050"/>
            </a:solidFill>
          </a:ln>
        </p:spPr>
        <p:txBody>
          <a:bodyPr>
            <a:normAutofit lnSpcReduction="10000"/>
          </a:bodyPr>
          <a:lstStyle/>
          <a:p>
            <a:r>
              <a:rPr lang="en-IN" dirty="0"/>
              <a:t>To develop program to mail to any email address.</a:t>
            </a:r>
          </a:p>
          <a:p>
            <a:r>
              <a:rPr lang="en-IN" dirty="0"/>
              <a:t>Use SMTP – protocol.( Simple Mail Transfer Protocol)</a:t>
            </a:r>
          </a:p>
          <a:p>
            <a:r>
              <a:rPr lang="en-IN" dirty="0"/>
              <a:t>Module used- </a:t>
            </a:r>
            <a:r>
              <a:rPr lang="en-IN" dirty="0" err="1"/>
              <a:t>smtplib</a:t>
            </a:r>
            <a:endParaRPr lang="en-IN" dirty="0"/>
          </a:p>
          <a:p>
            <a:r>
              <a:rPr lang="en-IN" dirty="0"/>
              <a:t>To connect to </a:t>
            </a:r>
            <a:r>
              <a:rPr lang="en-IN" dirty="0" err="1"/>
              <a:t>gmail</a:t>
            </a:r>
            <a:r>
              <a:rPr lang="en-IN" dirty="0"/>
              <a:t> server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Server=</a:t>
            </a:r>
            <a:r>
              <a:rPr lang="en-IN" dirty="0" err="1">
                <a:solidFill>
                  <a:srgbClr val="FF0000"/>
                </a:solidFill>
              </a:rPr>
              <a:t>smtplib.SMPT</a:t>
            </a:r>
            <a:r>
              <a:rPr lang="en-IN" dirty="0">
                <a:solidFill>
                  <a:srgbClr val="FF0000"/>
                </a:solidFill>
              </a:rPr>
              <a:t>(“smtp.gmail.com”,587)</a:t>
            </a:r>
          </a:p>
          <a:p>
            <a:pPr lvl="1"/>
            <a:r>
              <a:rPr lang="en-IN" dirty="0"/>
              <a:t>To connect with </a:t>
            </a:r>
            <a:r>
              <a:rPr lang="en-IN" dirty="0" err="1"/>
              <a:t>gmail</a:t>
            </a:r>
            <a:r>
              <a:rPr lang="en-IN" dirty="0"/>
              <a:t> server the port no- 587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IN" dirty="0"/>
              <a:t>Once connected to mail server, we can send the mail</a:t>
            </a:r>
          </a:p>
          <a:p>
            <a:pPr marL="857250" lvl="2" indent="-457200"/>
            <a:r>
              <a:rPr lang="en-IN" dirty="0" err="1">
                <a:solidFill>
                  <a:srgbClr val="FF0000"/>
                </a:solidFill>
              </a:rPr>
              <a:t>Server.send_message</a:t>
            </a:r>
            <a:r>
              <a:rPr lang="en-IN" dirty="0">
                <a:solidFill>
                  <a:srgbClr val="FF0000"/>
                </a:solidFill>
              </a:rPr>
              <a:t>(</a:t>
            </a:r>
            <a:r>
              <a:rPr lang="en-IN" dirty="0" err="1">
                <a:solidFill>
                  <a:srgbClr val="FF0000"/>
                </a:solidFill>
              </a:rPr>
              <a:t>msg</a:t>
            </a:r>
            <a:r>
              <a:rPr lang="en-IN" dirty="0">
                <a:solidFill>
                  <a:srgbClr val="FF0000"/>
                </a:solidFill>
              </a:rPr>
              <a:t>)</a:t>
            </a:r>
          </a:p>
          <a:p>
            <a:pPr marL="857250" lvl="2" indent="-457200"/>
            <a:r>
              <a:rPr lang="en-IN" dirty="0" err="1">
                <a:solidFill>
                  <a:srgbClr val="FF0000"/>
                </a:solidFill>
              </a:rPr>
              <a:t>Msg</a:t>
            </a:r>
            <a:r>
              <a:rPr lang="en-IN" dirty="0">
                <a:solidFill>
                  <a:srgbClr val="FF0000"/>
                </a:solidFill>
              </a:rPr>
              <a:t>- covers the total message includes- from and to </a:t>
            </a:r>
            <a:r>
              <a:rPr lang="en-IN" dirty="0" err="1">
                <a:solidFill>
                  <a:srgbClr val="FF0000"/>
                </a:solidFill>
              </a:rPr>
              <a:t>address,subject,mail</a:t>
            </a:r>
            <a:r>
              <a:rPr lang="en-IN" dirty="0">
                <a:solidFill>
                  <a:srgbClr val="FF0000"/>
                </a:solidFill>
              </a:rPr>
              <a:t> content</a:t>
            </a:r>
          </a:p>
          <a:p>
            <a:pPr marL="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2952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77CB-1D45-495E-90FE-AD44F764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dirty="0" err="1">
                <a:solidFill>
                  <a:srgbClr val="0070C0"/>
                </a:solidFill>
              </a:rPr>
              <a:t>MIMEText</a:t>
            </a:r>
            <a:r>
              <a:rPr lang="en-IN" dirty="0">
                <a:solidFill>
                  <a:srgbClr val="0070C0"/>
                </a:solidFill>
              </a:rPr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04B54-F62F-48BB-986B-F5D4CCD71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80728"/>
            <a:ext cx="8579296" cy="5760640"/>
          </a:xfrm>
          <a:ln>
            <a:solidFill>
              <a:srgbClr val="00B050"/>
            </a:solidFill>
          </a:ln>
        </p:spPr>
        <p:txBody>
          <a:bodyPr>
            <a:normAutofit fontScale="92500"/>
          </a:bodyPr>
          <a:lstStyle/>
          <a:p>
            <a:pPr algn="just"/>
            <a:r>
              <a:rPr lang="en-IN" dirty="0"/>
              <a:t>Message is represented as an object of </a:t>
            </a:r>
            <a:r>
              <a:rPr lang="en-IN" dirty="0" err="1"/>
              <a:t>MIMEText</a:t>
            </a:r>
            <a:r>
              <a:rPr lang="en-IN" dirty="0"/>
              <a:t> class.</a:t>
            </a:r>
          </a:p>
          <a:p>
            <a:pPr algn="just"/>
            <a:r>
              <a:rPr lang="en-IN" dirty="0"/>
              <a:t>It belongs to </a:t>
            </a:r>
            <a:r>
              <a:rPr lang="en-IN" dirty="0" err="1">
                <a:solidFill>
                  <a:srgbClr val="FF0000"/>
                </a:solidFill>
              </a:rPr>
              <a:t>email.mime.text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module</a:t>
            </a:r>
          </a:p>
          <a:p>
            <a:pPr algn="just"/>
            <a:r>
              <a:rPr lang="en-IN" dirty="0"/>
              <a:t>MIME( Multi-purpose Internet Mail Extensions).</a:t>
            </a:r>
          </a:p>
          <a:p>
            <a:pPr algn="just"/>
            <a:r>
              <a:rPr lang="en-IN" dirty="0"/>
              <a:t>MIME indicates an extension of the original Internet email protocol that lets people use the protocol to exchange different kinds of data on the internet .</a:t>
            </a:r>
          </a:p>
          <a:p>
            <a:pPr lvl="1" algn="just"/>
            <a:r>
              <a:rPr lang="en-IN" dirty="0" err="1"/>
              <a:t>Msg</a:t>
            </a:r>
            <a:r>
              <a:rPr lang="en-IN" dirty="0"/>
              <a:t>=</a:t>
            </a:r>
            <a:r>
              <a:rPr lang="en-IN" dirty="0" err="1"/>
              <a:t>MIMEText</a:t>
            </a:r>
            <a:r>
              <a:rPr lang="en-IN" dirty="0"/>
              <a:t>(body)</a:t>
            </a:r>
          </a:p>
          <a:p>
            <a:pPr lvl="1" algn="just"/>
            <a:r>
              <a:rPr lang="en-IN" dirty="0" err="1"/>
              <a:t>Msg</a:t>
            </a:r>
            <a:r>
              <a:rPr lang="en-IN" dirty="0"/>
              <a:t>[‘From’]=</a:t>
            </a:r>
            <a:r>
              <a:rPr lang="en-IN" dirty="0" err="1"/>
              <a:t>fromaddress</a:t>
            </a:r>
            <a:endParaRPr lang="en-IN" dirty="0"/>
          </a:p>
          <a:p>
            <a:pPr lvl="1" algn="just"/>
            <a:r>
              <a:rPr lang="en-IN" dirty="0" err="1"/>
              <a:t>Msg</a:t>
            </a:r>
            <a:r>
              <a:rPr lang="en-IN" dirty="0"/>
              <a:t>[‘To’]=</a:t>
            </a:r>
            <a:r>
              <a:rPr lang="en-IN" dirty="0" err="1"/>
              <a:t>toaddress</a:t>
            </a:r>
            <a:endParaRPr lang="en-IN" dirty="0"/>
          </a:p>
          <a:p>
            <a:pPr lvl="1" algn="just"/>
            <a:r>
              <a:rPr lang="en-IN" dirty="0" err="1"/>
              <a:t>Msg</a:t>
            </a:r>
            <a:r>
              <a:rPr lang="en-IN" dirty="0"/>
              <a:t>[‘subject’]=“Subject line “</a:t>
            </a:r>
          </a:p>
        </p:txBody>
      </p:sp>
    </p:spTree>
    <p:extLst>
      <p:ext uri="{BB962C8B-B14F-4D97-AF65-F5344CB8AC3E}">
        <p14:creationId xmlns:p14="http://schemas.microsoft.com/office/powerpoint/2010/main" val="19824194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942D4-ECA2-47DB-93C7-F7B85FE73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552"/>
            <a:ext cx="8229600" cy="1153216"/>
          </a:xfrm>
        </p:spPr>
        <p:txBody>
          <a:bodyPr>
            <a:normAutofit fontScale="90000"/>
          </a:bodyPr>
          <a:lstStyle/>
          <a:p>
            <a:r>
              <a:rPr lang="en-IN" dirty="0" err="1">
                <a:solidFill>
                  <a:srgbClr val="0070C0"/>
                </a:solidFill>
              </a:rPr>
              <a:t>Steps:To</a:t>
            </a:r>
            <a:r>
              <a:rPr lang="en-IN" dirty="0">
                <a:solidFill>
                  <a:srgbClr val="0070C0"/>
                </a:solidFill>
              </a:rPr>
              <a:t> Login into Server with a valid password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0164D-3D95-4BD2-942D-E4DC02A2A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  <a:ln>
            <a:solidFill>
              <a:srgbClr val="00B050"/>
            </a:solidFill>
          </a:ln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Create SMTP connection into TLS(Transport Layer Security) mode.</a:t>
            </a:r>
          </a:p>
          <a:p>
            <a:r>
              <a:rPr lang="en-IN" dirty="0"/>
              <a:t>This will start the process of verifying authenticity of the sender.</a:t>
            </a:r>
          </a:p>
          <a:p>
            <a:pPr lvl="1"/>
            <a:r>
              <a:rPr lang="en-IN" dirty="0" err="1"/>
              <a:t>Server.starttls</a:t>
            </a:r>
            <a:r>
              <a:rPr lang="en-IN" dirty="0"/>
              <a:t>()</a:t>
            </a:r>
          </a:p>
          <a:p>
            <a:pPr marL="0" lvl="1" indent="0">
              <a:buNone/>
            </a:pPr>
            <a:r>
              <a:rPr lang="en-IN" dirty="0"/>
              <a:t>2. Login to the server with our email address and pass word. </a:t>
            </a:r>
          </a:p>
          <a:p>
            <a:pPr marL="0" lvl="1" indent="0">
              <a:buNone/>
            </a:pPr>
            <a:r>
              <a:rPr lang="en-IN" dirty="0"/>
              <a:t>	</a:t>
            </a:r>
            <a:r>
              <a:rPr lang="en-IN" dirty="0" err="1"/>
              <a:t>server.login</a:t>
            </a:r>
            <a:r>
              <a:rPr lang="en-IN" dirty="0"/>
              <a:t>(</a:t>
            </a:r>
            <a:r>
              <a:rPr lang="en-IN" dirty="0" err="1"/>
              <a:t>fromaddress</a:t>
            </a:r>
            <a:r>
              <a:rPr lang="en-IN" dirty="0"/>
              <a:t>,”password”)</a:t>
            </a:r>
          </a:p>
          <a:p>
            <a:pPr marL="4572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03915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4DCB7-9E09-4F0E-920B-BED96B982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427C4C-3E0F-4713-8383-089A3DD09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88" y="1076953"/>
            <a:ext cx="8507412" cy="526607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96252969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419DA-4475-4026-9F9F-082DC539B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C1273B-A217-457F-A74C-8183C7098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962944"/>
            <a:ext cx="7690610" cy="4274368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9829006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F4FC9-4107-4A42-90A9-57E4E5E6B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URL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5B635-B8A1-4EED-8631-05849247C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836712"/>
            <a:ext cx="8507288" cy="5616624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/>
              <a:t>Uniform Resource Locator represents the address that is specified to access some information or resources on internet.</a:t>
            </a:r>
          </a:p>
          <a:p>
            <a:r>
              <a:rPr lang="en-IN" dirty="0"/>
              <a:t>Example: </a:t>
            </a:r>
            <a:r>
              <a:rPr lang="en-IN" dirty="0">
                <a:hlinkClick r:id="rId2"/>
              </a:rPr>
              <a:t>http://www.dreamtechpress.com:80/index.html</a:t>
            </a:r>
            <a:endParaRPr lang="en-IN" dirty="0"/>
          </a:p>
          <a:p>
            <a:r>
              <a:rPr lang="en-IN" dirty="0"/>
              <a:t>The URL contains 4 parts:</a:t>
            </a:r>
          </a:p>
          <a:p>
            <a:pPr lvl="1"/>
            <a:r>
              <a:rPr lang="en-IN" dirty="0"/>
              <a:t>The Protocol to use (http://)</a:t>
            </a:r>
          </a:p>
          <a:p>
            <a:pPr lvl="1"/>
            <a:r>
              <a:rPr lang="en-IN" dirty="0"/>
              <a:t>The server name or the IP address of the server </a:t>
            </a:r>
          </a:p>
          <a:p>
            <a:pPr lvl="1"/>
            <a:r>
              <a:rPr lang="en-IN" dirty="0"/>
              <a:t>Port number, optional (:80)</a:t>
            </a:r>
          </a:p>
          <a:p>
            <a:pPr lvl="1"/>
            <a:r>
              <a:rPr lang="en-IN" dirty="0"/>
              <a:t>File that is referred. (index/home.html)</a:t>
            </a:r>
          </a:p>
        </p:txBody>
      </p:sp>
    </p:spTree>
    <p:extLst>
      <p:ext uri="{BB962C8B-B14F-4D97-AF65-F5344CB8AC3E}">
        <p14:creationId xmlns:p14="http://schemas.microsoft.com/office/powerpoint/2010/main" val="371578122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87A4C-8DD2-4D15-802F-3B2862449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552"/>
            <a:ext cx="8229600" cy="544285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URL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183D3-0D1B-47AB-9DC2-7C08F806F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08720"/>
            <a:ext cx="8507288" cy="5761728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 err="1">
                <a:solidFill>
                  <a:srgbClr val="FF0000"/>
                </a:solidFill>
              </a:rPr>
              <a:t>urllibparse</a:t>
            </a:r>
            <a:r>
              <a:rPr lang="en-IN" dirty="0"/>
              <a:t>-module</a:t>
            </a:r>
          </a:p>
          <a:p>
            <a:pPr lvl="1"/>
            <a:r>
              <a:rPr lang="en-IN" dirty="0" err="1">
                <a:solidFill>
                  <a:srgbClr val="FF0000"/>
                </a:solidFill>
              </a:rPr>
              <a:t>tpl</a:t>
            </a:r>
            <a:r>
              <a:rPr lang="en-IN" dirty="0">
                <a:solidFill>
                  <a:srgbClr val="FF0000"/>
                </a:solidFill>
              </a:rPr>
              <a:t>=</a:t>
            </a:r>
            <a:r>
              <a:rPr lang="en-IN" dirty="0" err="1">
                <a:solidFill>
                  <a:srgbClr val="FF0000"/>
                </a:solidFill>
              </a:rPr>
              <a:t>urllib.parse</a:t>
            </a:r>
            <a:r>
              <a:rPr lang="en-IN" dirty="0">
                <a:solidFill>
                  <a:srgbClr val="FF0000"/>
                </a:solidFill>
              </a:rPr>
              <a:t>(“</a:t>
            </a:r>
            <a:r>
              <a:rPr lang="en-IN" dirty="0" err="1">
                <a:solidFill>
                  <a:srgbClr val="FF0000"/>
                </a:solidFill>
              </a:rPr>
              <a:t>urlstring</a:t>
            </a:r>
            <a:r>
              <a:rPr lang="en-IN" dirty="0">
                <a:solidFill>
                  <a:srgbClr val="FF0000"/>
                </a:solidFill>
              </a:rPr>
              <a:t>”) or </a:t>
            </a:r>
            <a:r>
              <a:rPr lang="en-IN" dirty="0" err="1">
                <a:solidFill>
                  <a:srgbClr val="FF0000"/>
                </a:solidFill>
              </a:rPr>
              <a:t>geturl</a:t>
            </a:r>
            <a:r>
              <a:rPr lang="en-IN" dirty="0">
                <a:solidFill>
                  <a:srgbClr val="FF0000"/>
                </a:solidFill>
              </a:rPr>
              <a:t>()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Retrieve the each part of the URL from the tuple</a:t>
            </a:r>
          </a:p>
          <a:p>
            <a:pPr lvl="2"/>
            <a:r>
              <a:rPr lang="en-IN" dirty="0">
                <a:solidFill>
                  <a:srgbClr val="0070C0"/>
                </a:solidFill>
              </a:rPr>
              <a:t>Scheme = protocol name in the URL</a:t>
            </a:r>
          </a:p>
          <a:p>
            <a:pPr lvl="2"/>
            <a:r>
              <a:rPr lang="en-IN" dirty="0" err="1">
                <a:solidFill>
                  <a:srgbClr val="0070C0"/>
                </a:solidFill>
              </a:rPr>
              <a:t>Netloc</a:t>
            </a:r>
            <a:r>
              <a:rPr lang="en-IN" dirty="0">
                <a:solidFill>
                  <a:srgbClr val="0070C0"/>
                </a:solidFill>
              </a:rPr>
              <a:t>= website name</a:t>
            </a:r>
          </a:p>
          <a:p>
            <a:pPr lvl="2"/>
            <a:r>
              <a:rPr lang="en-IN" dirty="0">
                <a:solidFill>
                  <a:srgbClr val="0070C0"/>
                </a:solidFill>
              </a:rPr>
              <a:t>Path= path of the web page</a:t>
            </a:r>
          </a:p>
          <a:p>
            <a:pPr lvl="2"/>
            <a:r>
              <a:rPr lang="en-IN" dirty="0">
                <a:solidFill>
                  <a:srgbClr val="0070C0"/>
                </a:solidFill>
              </a:rPr>
              <a:t>Port= port number</a:t>
            </a:r>
          </a:p>
          <a:p>
            <a:pPr marL="0" lvl="2" indent="0">
              <a:buNone/>
            </a:pP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910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AA061-E87B-4E21-BB32-8C2C39498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552"/>
            <a:ext cx="8229600" cy="850106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C7D99F-8C1D-4AD7-B1D9-FDE351416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74372"/>
            <a:ext cx="7801899" cy="4788467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453683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C41BA-340C-47F3-ADCB-F38E2497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Example – to insert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24CC28-338E-419C-A877-7A89305ED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417638"/>
            <a:ext cx="6705600" cy="944562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A772E3-B293-4154-93DD-8E1B81B0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62200"/>
            <a:ext cx="6705600" cy="441960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4085342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2A3B9-813B-4C64-8D45-2B28B5B65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Python MongoDB - Find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D00B2-92F0-47F9-8D19-A462AA6C521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algn="just"/>
            <a:r>
              <a:rPr lang="en-US" dirty="0" err="1"/>
              <a:t>find_one</a:t>
            </a:r>
            <a:r>
              <a:rPr lang="en-US" dirty="0"/>
              <a:t>() - methods to find data in a collection. </a:t>
            </a:r>
          </a:p>
          <a:p>
            <a:pPr algn="just"/>
            <a:r>
              <a:rPr lang="en-US" dirty="0"/>
              <a:t>Just like the SELECT statement is used to find data in a table in a MySQL database. </a:t>
            </a:r>
          </a:p>
          <a:p>
            <a:pPr algn="just"/>
            <a:r>
              <a:rPr lang="en-US" dirty="0" err="1"/>
              <a:t>find_one</a:t>
            </a:r>
            <a:r>
              <a:rPr lang="en-US" dirty="0"/>
              <a:t>()</a:t>
            </a:r>
          </a:p>
          <a:p>
            <a:pPr lvl="1" algn="just"/>
            <a:r>
              <a:rPr lang="en-US" dirty="0"/>
              <a:t>The </a:t>
            </a:r>
            <a:r>
              <a:rPr lang="en-US" dirty="0" err="1"/>
              <a:t>find_one</a:t>
            </a:r>
            <a:r>
              <a:rPr lang="en-US" dirty="0"/>
              <a:t>() method returns the first occurrence in the selection.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0339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A68E-232D-4206-B9D3-924C58A0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Example -find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6381D7-F75A-47D4-B1CF-DAA357840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1285860"/>
            <a:ext cx="8143932" cy="4653771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637173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65E4-64EE-4ADD-ACEB-5E1B9660D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Find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8DDF0-394A-46D2-9C05-5D44F6A34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16562"/>
          </a:xfrm>
          <a:ln>
            <a:solidFill>
              <a:srgbClr val="00B050"/>
            </a:solidFill>
          </a:ln>
        </p:spPr>
        <p:txBody>
          <a:bodyPr/>
          <a:lstStyle/>
          <a:p>
            <a:pPr algn="just"/>
            <a:r>
              <a:rPr lang="en-US" dirty="0"/>
              <a:t>To select data from a table in MongoDB, 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C00000"/>
                </a:solidFill>
              </a:rPr>
              <a:t>	find()</a:t>
            </a:r>
          </a:p>
          <a:p>
            <a:pPr algn="just"/>
            <a:r>
              <a:rPr lang="en-US" dirty="0"/>
              <a:t> The find() method returns all occurrences in the selection.</a:t>
            </a:r>
          </a:p>
          <a:p>
            <a:pPr marL="0" indent="0" algn="just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A2A82-5E36-429E-9BB1-CC44FF0A6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276600"/>
            <a:ext cx="5572125" cy="287655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589108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E709A-D8D7-44DB-9712-EB8283781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Filter the Result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B1DD4-7034-46CE-A632-12364A05E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8200"/>
            <a:ext cx="8534400" cy="5943600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/>
              <a:t>When finding documents in a collection, you can filter the result by using a query object.</a:t>
            </a:r>
          </a:p>
          <a:p>
            <a:r>
              <a:rPr lang="en-US" dirty="0"/>
              <a:t> Example:</a:t>
            </a:r>
          </a:p>
          <a:p>
            <a:pPr lvl="1"/>
            <a:r>
              <a:rPr lang="en-US" dirty="0"/>
              <a:t>Find document(s) with the address "Park Lane 38":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972B0-42F5-497D-B9C9-AC874D47D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31" y="3124200"/>
            <a:ext cx="6815137" cy="3382962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197232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2FEF7-E66B-4F5E-AD84-09B06B7AF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Example </a:t>
            </a:r>
            <a:br>
              <a:rPr lang="en-US" dirty="0">
                <a:solidFill>
                  <a:srgbClr val="0070C0"/>
                </a:solidFill>
              </a:rPr>
            </a:b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67D5C-CE02-47AA-A3FF-C5BB18A31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90600"/>
            <a:ext cx="8534400" cy="5814219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/>
              <a:t>Find documents where the address starts with the letter "S" or higher: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1F2295-A11F-4A15-B278-7DEAB46F6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118403"/>
            <a:ext cx="6172200" cy="3139397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296F14-571B-45B3-A85A-211857DDF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47507"/>
            <a:ext cx="8020050" cy="135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0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59CE-3837-4B3B-B021-0A84D60B8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Sort the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8FE52-7650-45E9-8248-C290C8121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90600"/>
            <a:ext cx="8915400" cy="5791200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/>
              <a:t>Use the sort() method to sort the result in ascending or descending order.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05B70-29B0-4E19-B542-93B0BEC55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38400"/>
            <a:ext cx="8610600" cy="426720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56728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1"/>
            <a:ext cx="7772400" cy="1600199"/>
          </a:xfrm>
        </p:spPr>
        <p:txBody>
          <a:bodyPr>
            <a:noAutofit/>
          </a:bodyPr>
          <a:lstStyle/>
          <a:p>
            <a:r>
              <a:rPr lang="en-IN" b="1" dirty="0"/>
              <a:t>UNIT-IV</a:t>
            </a:r>
            <a:br>
              <a:rPr lang="en-IN" dirty="0"/>
            </a:br>
            <a:r>
              <a:rPr lang="en-IN" dirty="0"/>
              <a:t>DATABASE (using NoSQL)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19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F4F2-A453-4B64-A986-BEECD2E5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b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IN" b="0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  <a:t>Sort Descending</a:t>
            </a:r>
            <a:b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E9465-9B70-402E-B59B-6F528B9F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918"/>
            <a:ext cx="8229600" cy="4976246"/>
          </a:xfrm>
          <a:ln>
            <a:solidFill>
              <a:srgbClr val="00B050"/>
            </a:solidFill>
          </a:ln>
        </p:spPr>
        <p:txBody>
          <a:bodyPr/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Use the value -1 as the second parameter to sort descending.</a:t>
            </a:r>
          </a:p>
          <a:p>
            <a:pPr algn="just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0318E-8AE7-4C69-A501-CD13292D5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2418331"/>
            <a:ext cx="4581525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F2A9B0-8D93-484C-85D0-00B1A2524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63371"/>
            <a:ext cx="8229600" cy="314223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939460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91DF0-4CCD-49CD-ACBB-776A5EC0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98B84-2D07-49CB-A2A7-CE16CFB1B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330552"/>
            <a:ext cx="8579296" cy="5339896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/>
              <a:t>To delete one document</a:t>
            </a:r>
          </a:p>
          <a:p>
            <a:pPr lvl="1"/>
            <a:r>
              <a:rPr lang="en-IN" dirty="0" err="1">
                <a:solidFill>
                  <a:srgbClr val="FF0000"/>
                </a:solidFill>
              </a:rPr>
              <a:t>Delete_one</a:t>
            </a:r>
            <a:r>
              <a:rPr lang="en-IN" dirty="0">
                <a:solidFill>
                  <a:srgbClr val="FF0000"/>
                </a:solidFill>
              </a:rPr>
              <a:t>()</a:t>
            </a:r>
          </a:p>
          <a:p>
            <a:pPr lvl="1"/>
            <a:endParaRPr lang="en-IN" dirty="0">
              <a:solidFill>
                <a:srgbClr val="FF0000"/>
              </a:solidFill>
            </a:endParaRPr>
          </a:p>
          <a:p>
            <a:pPr lvl="1"/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99793-44D0-497B-90BA-5175B7A3C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64" y="2708920"/>
            <a:ext cx="7648575" cy="371475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556557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588D-99D2-46B0-9CDB-AA5D2746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552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BA72E6-FD62-461D-AD00-F99FC1334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14400"/>
            <a:ext cx="8458200" cy="5668961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762642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863F-3C1B-46FA-90A7-A69779650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br>
              <a:rPr lang="en-IN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</a:br>
            <a:r>
              <a:rPr lang="en-IN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  <a:t>Delete Many Documents</a:t>
            </a:r>
            <a:b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9C484-7105-4F28-AC13-B86A6B5E3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838200"/>
            <a:ext cx="8763000" cy="5867400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 err="1"/>
              <a:t>delete_many</a:t>
            </a:r>
            <a:r>
              <a:rPr lang="en-IN" dirty="0"/>
              <a:t>()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Example: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Delete all documents were the address starts with the letter S</a:t>
            </a:r>
            <a:endParaRPr lang="en-IN" sz="2400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EDFA32-4FCF-4AF8-8633-36C399B35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438400"/>
            <a:ext cx="7848600" cy="3907972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759417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6BFE-F5AA-49C4-B11D-9E7D4BAC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Autofit/>
          </a:bodyPr>
          <a:lstStyle/>
          <a:p>
            <a:br>
              <a:rPr lang="en-US" sz="3600" b="0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</a:br>
            <a:r>
              <a:rPr lang="en-US" sz="3600" b="0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  <a:t>Delete All Documents in a Collection</a:t>
            </a:r>
            <a:br>
              <a:rPr lang="en-US" sz="3600" b="0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</a:br>
            <a:endParaRPr lang="en-IN" sz="3600" dirty="0">
              <a:solidFill>
                <a:srgbClr val="0070C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CF0E8A-539D-409C-84CA-1CBF3A45E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150" y="1153886"/>
            <a:ext cx="7505700" cy="341811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D1892DC-7D24-431F-88D6-F08AB77402B2}"/>
              </a:ext>
            </a:extLst>
          </p:cNvPr>
          <p:cNvSpPr txBox="1">
            <a:spLocks/>
          </p:cNvSpPr>
          <p:nvPr/>
        </p:nvSpPr>
        <p:spPr>
          <a:xfrm>
            <a:off x="457200" y="1875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98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AC6DB-340E-4C8B-AEF6-97650D14D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br>
              <a:rPr lang="en-IN" b="0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</a:br>
            <a:r>
              <a:rPr lang="en-IN" b="0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  <a:t>Drop Collection</a:t>
            </a:r>
            <a:br>
              <a:rPr lang="en-IN" b="0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</a:b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54E0-5898-4EA7-9BAE-78627B1ED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5638800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Delete Collection – </a:t>
            </a:r>
            <a:r>
              <a:rPr lang="en-IN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drop() </a:t>
            </a:r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method</a:t>
            </a:r>
          </a:p>
          <a:p>
            <a:r>
              <a:rPr lang="en-IN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Example:</a:t>
            </a:r>
            <a:r>
              <a:rPr lang="en-IN" sz="2400" b="0" i="0" dirty="0" err="1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Delete</a:t>
            </a:r>
            <a:r>
              <a:rPr lang="en-IN" sz="2400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 the "customers" collection:</a:t>
            </a:r>
          </a:p>
          <a:p>
            <a:endParaRPr lang="en-IN" sz="2400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endParaRPr lang="en-IN" sz="2400" b="0" i="0" dirty="0">
              <a:solidFill>
                <a:srgbClr val="FF0000"/>
              </a:solidFill>
              <a:effectLst/>
              <a:latin typeface="Verdana" panose="020B0604030504040204" pitchFamily="34" charset="0"/>
            </a:endParaRPr>
          </a:p>
          <a:p>
            <a:endParaRPr lang="en-IN" sz="2400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endParaRPr lang="en-IN" sz="2400" b="0" i="0" dirty="0">
              <a:solidFill>
                <a:srgbClr val="FF0000"/>
              </a:solidFill>
              <a:effectLst/>
              <a:latin typeface="Verdana" panose="020B0604030504040204" pitchFamily="34" charset="0"/>
            </a:endParaRPr>
          </a:p>
          <a:p>
            <a:endParaRPr lang="en-IN" sz="2400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endParaRPr lang="en-IN" sz="2400" b="0" i="0" dirty="0">
              <a:solidFill>
                <a:srgbClr val="FF0000"/>
              </a:solidFill>
              <a:effectLst/>
              <a:latin typeface="Verdana" panose="020B0604030504040204" pitchFamily="34" charset="0"/>
            </a:endParaRPr>
          </a:p>
          <a:p>
            <a:endParaRPr lang="en-IN" sz="2400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r>
              <a:rPr lang="en-IN" sz="2400" dirty="0">
                <a:solidFill>
                  <a:srgbClr val="FF0000"/>
                </a:solidFill>
                <a:latin typeface="Verdana" panose="020B0604030504040204" pitchFamily="34" charset="0"/>
              </a:rPr>
              <a:t>The d</a:t>
            </a:r>
            <a:r>
              <a:rPr lang="en-IN" sz="2400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rop() method returns true if it the collection dropped, otherwise returns false.</a:t>
            </a:r>
          </a:p>
          <a:p>
            <a:endParaRPr lang="en-IN" sz="2400" b="0" i="0" dirty="0">
              <a:solidFill>
                <a:srgbClr val="FF0000"/>
              </a:solidFill>
              <a:effectLst/>
              <a:latin typeface="Verdana" panose="020B0604030504040204" pitchFamily="34" charset="0"/>
            </a:endParaRPr>
          </a:p>
          <a:p>
            <a:endParaRPr lang="en-IN" sz="2400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endParaRPr lang="en-IN" sz="2400" b="0" i="0" dirty="0">
              <a:solidFill>
                <a:srgbClr val="FF0000"/>
              </a:solidFill>
              <a:effectLst/>
              <a:latin typeface="Verdana" panose="020B0604030504040204" pitchFamily="34" charset="0"/>
            </a:endParaRPr>
          </a:p>
          <a:p>
            <a:endParaRPr lang="en-IN" sz="2400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endParaRPr lang="en-IN" sz="2400" b="0" i="0" dirty="0">
              <a:solidFill>
                <a:srgbClr val="FF0000"/>
              </a:solidFill>
              <a:effectLst/>
              <a:latin typeface="Verdana" panose="020B0604030504040204" pitchFamily="34" charset="0"/>
            </a:endParaRPr>
          </a:p>
          <a:p>
            <a:endParaRPr lang="en-IN" sz="2400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endParaRPr lang="en-IN" sz="2400" b="0" i="0" dirty="0">
              <a:solidFill>
                <a:srgbClr val="FF0000"/>
              </a:solidFill>
              <a:effectLst/>
              <a:latin typeface="Verdana" panose="020B0604030504040204" pitchFamily="34" charset="0"/>
            </a:endParaRPr>
          </a:p>
          <a:p>
            <a:endParaRPr lang="en-IN" sz="2400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endParaRPr lang="en-IN" sz="2400" b="0" i="0" dirty="0">
              <a:solidFill>
                <a:srgbClr val="FF0000"/>
              </a:solidFill>
              <a:effectLst/>
              <a:latin typeface="Verdana" panose="020B0604030504040204" pitchFamily="34" charset="0"/>
            </a:endParaRPr>
          </a:p>
          <a:p>
            <a:endParaRPr lang="en-IN" sz="2400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endParaRPr lang="en-IN" sz="2400" b="0" i="0" dirty="0">
              <a:solidFill>
                <a:srgbClr val="FF0000"/>
              </a:solidFill>
              <a:effectLst/>
              <a:latin typeface="Verdana" panose="020B0604030504040204" pitchFamily="34" charset="0"/>
            </a:endParaRPr>
          </a:p>
          <a:p>
            <a:endParaRPr lang="en-IN" sz="2400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endParaRPr lang="en-IN" sz="2400" b="0" i="0" dirty="0">
              <a:solidFill>
                <a:srgbClr val="FF0000"/>
              </a:solidFill>
              <a:effectLst/>
              <a:latin typeface="Verdana" panose="020B0604030504040204" pitchFamily="34" charset="0"/>
            </a:endParaRPr>
          </a:p>
          <a:p>
            <a:endParaRPr lang="en-IN" sz="2400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endParaRPr lang="en-IN" sz="2400" b="0" i="0" dirty="0">
              <a:solidFill>
                <a:srgbClr val="FF0000"/>
              </a:solidFill>
              <a:effectLst/>
              <a:latin typeface="Verdana" panose="020B0604030504040204" pitchFamily="34" charset="0"/>
            </a:endParaRPr>
          </a:p>
          <a:p>
            <a:endParaRPr lang="en-IN" sz="2400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endParaRPr lang="en-IN" sz="2400" b="0" i="0" dirty="0">
              <a:solidFill>
                <a:srgbClr val="FF0000"/>
              </a:solidFill>
              <a:effectLst/>
              <a:latin typeface="Verdana" panose="020B0604030504040204" pitchFamily="34" charset="0"/>
            </a:endParaRPr>
          </a:p>
          <a:p>
            <a:endParaRPr lang="en-IN" sz="2400" b="0" i="0" dirty="0">
              <a:solidFill>
                <a:srgbClr val="FF0000"/>
              </a:solidFill>
              <a:effectLst/>
              <a:latin typeface="Verdana" panose="020B0604030504040204" pitchFamily="34" charset="0"/>
            </a:endParaRPr>
          </a:p>
          <a:p>
            <a:pPr marL="0" indent="0">
              <a:buNone/>
            </a:pPr>
            <a:endParaRPr lang="en-IN" sz="2400" b="0" i="0" dirty="0">
              <a:solidFill>
                <a:srgbClr val="FF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8DD5E-4D8A-4336-90AC-3CF838590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62262"/>
            <a:ext cx="7524750" cy="220027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179134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21E3-A627-4951-8A01-07CC54D93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br>
              <a:rPr lang="en-IN" b="0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</a:br>
            <a:br>
              <a:rPr lang="en-IN" b="0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</a:br>
            <a:r>
              <a:rPr lang="en-IN" b="0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  <a:t>Update Collection</a:t>
            </a:r>
            <a:br>
              <a:rPr lang="en-IN" b="0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</a:br>
            <a:br>
              <a:rPr lang="en-IN" b="0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</a:b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CA2AD-22EB-42ED-96F1-DDDBCC238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914400"/>
            <a:ext cx="8610600" cy="5791200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update a record, or document as it is called in MongoDB: </a:t>
            </a:r>
          </a:p>
          <a:p>
            <a:pPr lvl="1"/>
            <a:r>
              <a:rPr lang="en-US" dirty="0" err="1">
                <a:solidFill>
                  <a:srgbClr val="FF0000"/>
                </a:solidFill>
                <a:latin typeface="Verdana" panose="020B0604030504040204" pitchFamily="34" charset="0"/>
              </a:rPr>
              <a:t>update_one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</a:rPr>
              <a:t>(</a:t>
            </a:r>
            <a:r>
              <a:rPr lang="en-IN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myquery</a:t>
            </a:r>
            <a:r>
              <a:rPr 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newvalues</a:t>
            </a:r>
            <a:r>
              <a:rPr lang="en-US" dirty="0">
                <a:solidFill>
                  <a:srgbClr val="FF0000"/>
                </a:solidFill>
                <a:latin typeface="Verdana" panose="020B0604030504040204" pitchFamily="34" charset="0"/>
              </a:rPr>
              <a:t>)</a:t>
            </a:r>
          </a:p>
          <a:p>
            <a:pPr lvl="1">
              <a:buNone/>
            </a:pPr>
            <a:r>
              <a:rPr lang="en-IN" dirty="0" err="1">
                <a:solidFill>
                  <a:srgbClr val="FF0000"/>
                </a:solidFill>
                <a:latin typeface="Verdana" panose="020B0604030504040204" pitchFamily="34" charset="0"/>
              </a:rPr>
              <a:t>Myquery</a:t>
            </a:r>
            <a:r>
              <a:rPr lang="en-IN" dirty="0">
                <a:latin typeface="Verdana" panose="020B0604030504040204" pitchFamily="34" charset="0"/>
              </a:rPr>
              <a:t> – the document to be updated, if it finds more than one record, only the first occurrence is updated.</a:t>
            </a:r>
          </a:p>
          <a:p>
            <a:pPr lvl="1">
              <a:buNone/>
            </a:pPr>
            <a:r>
              <a:rPr lang="en-IN" dirty="0" err="1">
                <a:solidFill>
                  <a:srgbClr val="FF0000"/>
                </a:solidFill>
                <a:latin typeface="Verdana" panose="020B0604030504040204" pitchFamily="34" charset="0"/>
              </a:rPr>
              <a:t>Newvalues</a:t>
            </a:r>
            <a:r>
              <a:rPr lang="en-IN" dirty="0">
                <a:latin typeface="Verdana" panose="020B0604030504040204" pitchFamily="34" charset="0"/>
              </a:rPr>
              <a:t> –object defining the new values of the document.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8528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186766" cy="928694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solidFill>
                  <a:srgbClr val="0070C0"/>
                </a:solidFill>
              </a:rPr>
              <a:t>Example:</a:t>
            </a:r>
            <a:br>
              <a:rPr lang="en-IN" sz="4000" dirty="0">
                <a:solidFill>
                  <a:srgbClr val="0070C0"/>
                </a:solidFill>
              </a:rPr>
            </a:br>
            <a:r>
              <a:rPr lang="en-US" sz="2700" dirty="0">
                <a:solidFill>
                  <a:srgbClr val="FF0000"/>
                </a:solidFill>
              </a:rPr>
              <a:t>Change the address from "Valley 345" to "Canyon 123":</a:t>
            </a:r>
            <a:r>
              <a:rPr lang="en-IN" sz="2700" dirty="0">
                <a:solidFill>
                  <a:srgbClr val="FF0000"/>
                </a:solidFill>
              </a:rPr>
              <a:t> </a:t>
            </a:r>
            <a:endParaRPr lang="en-US" sz="2700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1285861"/>
            <a:ext cx="8001055" cy="3286148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4643446"/>
            <a:ext cx="6572296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Update Many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857232"/>
            <a:ext cx="8472518" cy="4643470"/>
          </a:xfrm>
          <a:ln>
            <a:solidFill>
              <a:srgbClr val="00B050"/>
            </a:solidFill>
          </a:ln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To update </a:t>
            </a:r>
            <a:r>
              <a:rPr lang="en-US" i="1" dirty="0"/>
              <a:t>all</a:t>
            </a:r>
            <a:r>
              <a:rPr lang="en-US" dirty="0"/>
              <a:t> documents that meets the criteria of the query</a:t>
            </a:r>
          </a:p>
          <a:p>
            <a:pPr lvl="1"/>
            <a:r>
              <a:rPr lang="en-IN" dirty="0" err="1">
                <a:solidFill>
                  <a:srgbClr val="FF0000"/>
                </a:solidFill>
              </a:rPr>
              <a:t>update_many</a:t>
            </a:r>
            <a:r>
              <a:rPr lang="en-IN" dirty="0">
                <a:solidFill>
                  <a:srgbClr val="FF0000"/>
                </a:solidFill>
              </a:rPr>
              <a:t>()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Autofit/>
          </a:bodyPr>
          <a:lstStyle/>
          <a:p>
            <a:pPr lvl="1"/>
            <a:br>
              <a:rPr lang="en-IN" sz="2400" dirty="0">
                <a:solidFill>
                  <a:srgbClr val="00B050"/>
                </a:solidFill>
              </a:rPr>
            </a:br>
            <a:br>
              <a:rPr lang="en-IN" sz="2400" dirty="0">
                <a:solidFill>
                  <a:srgbClr val="00B050"/>
                </a:solidFill>
              </a:rPr>
            </a:br>
            <a:br>
              <a:rPr lang="en-IN" sz="2400" dirty="0">
                <a:solidFill>
                  <a:srgbClr val="00B050"/>
                </a:solidFill>
              </a:rPr>
            </a:br>
            <a:br>
              <a:rPr lang="en-IN" sz="2400" dirty="0">
                <a:solidFill>
                  <a:srgbClr val="00B050"/>
                </a:solidFill>
              </a:rPr>
            </a:br>
            <a:r>
              <a:rPr lang="en-IN" sz="2400" dirty="0">
                <a:solidFill>
                  <a:srgbClr val="00B050"/>
                </a:solidFill>
              </a:rPr>
              <a:t>Example:</a:t>
            </a:r>
            <a:r>
              <a:rPr lang="en-US" sz="2400" dirty="0">
                <a:solidFill>
                  <a:srgbClr val="FF0000"/>
                </a:solidFill>
              </a:rPr>
              <a:t>Update all documents where the address starts with the letter "S":</a:t>
            </a:r>
            <a:br>
              <a:rPr lang="en-US" sz="2400" dirty="0">
                <a:solidFill>
                  <a:srgbClr val="FF0000"/>
                </a:solidFill>
              </a:rPr>
            </a:br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4" y="1988840"/>
            <a:ext cx="7143800" cy="25908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4976827"/>
            <a:ext cx="6929486" cy="881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382000" cy="5821362"/>
          </a:xfrm>
          <a:ln>
            <a:solidFill>
              <a:srgbClr val="00B050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Introduction</a:t>
            </a:r>
          </a:p>
          <a:p>
            <a:pPr>
              <a:lnSpc>
                <a:spcPct val="110000"/>
              </a:lnSpc>
            </a:pPr>
            <a:r>
              <a:rPr lang="en-US" dirty="0"/>
              <a:t>MongoDB</a:t>
            </a:r>
          </a:p>
          <a:p>
            <a:pPr>
              <a:lnSpc>
                <a:spcPct val="110000"/>
              </a:lnSpc>
            </a:pPr>
            <a:r>
              <a:rPr lang="en-US" dirty="0"/>
              <a:t>Connector Module </a:t>
            </a:r>
          </a:p>
          <a:p>
            <a:pPr>
              <a:lnSpc>
                <a:spcPct val="110000"/>
              </a:lnSpc>
            </a:pPr>
            <a:r>
              <a:rPr lang="en-US" dirty="0"/>
              <a:t>Cursor Statements </a:t>
            </a:r>
          </a:p>
          <a:p>
            <a:pPr>
              <a:lnSpc>
                <a:spcPct val="110000"/>
              </a:lnSpc>
            </a:pPr>
            <a:r>
              <a:rPr lang="en-US" dirty="0"/>
              <a:t>Exceptions in database</a:t>
            </a:r>
          </a:p>
          <a:p>
            <a:pPr>
              <a:lnSpc>
                <a:spcPct val="110000"/>
              </a:lnSpc>
            </a:pPr>
            <a:r>
              <a:rPr lang="en-US" dirty="0"/>
              <a:t>Network Connectivity</a:t>
            </a:r>
          </a:p>
          <a:p>
            <a:pPr>
              <a:lnSpc>
                <a:spcPct val="110000"/>
              </a:lnSpc>
            </a:pPr>
            <a:r>
              <a:rPr lang="en-US" dirty="0"/>
              <a:t>Socket module </a:t>
            </a:r>
          </a:p>
          <a:p>
            <a:pPr>
              <a:lnSpc>
                <a:spcPct val="110000"/>
              </a:lnSpc>
            </a:pPr>
            <a:r>
              <a:rPr lang="en-US" dirty="0"/>
              <a:t>Client </a:t>
            </a:r>
          </a:p>
          <a:p>
            <a:pPr>
              <a:lnSpc>
                <a:spcPct val="110000"/>
              </a:lnSpc>
            </a:pPr>
            <a:r>
              <a:rPr lang="en-US" dirty="0"/>
              <a:t>Server </a:t>
            </a:r>
          </a:p>
          <a:p>
            <a:pPr>
              <a:lnSpc>
                <a:spcPct val="110000"/>
              </a:lnSpc>
            </a:pPr>
            <a:r>
              <a:rPr lang="en-US" dirty="0"/>
              <a:t>Email </a:t>
            </a:r>
          </a:p>
          <a:p>
            <a:pPr>
              <a:lnSpc>
                <a:spcPct val="110000"/>
              </a:lnSpc>
            </a:pPr>
            <a:r>
              <a:rPr lang="en-US" dirty="0"/>
              <a:t>URL Access</a:t>
            </a:r>
          </a:p>
        </p:txBody>
      </p:sp>
    </p:spTree>
    <p:extLst>
      <p:ext uri="{BB962C8B-B14F-4D97-AF65-F5344CB8AC3E}">
        <p14:creationId xmlns:p14="http://schemas.microsoft.com/office/powerpoint/2010/main" val="1277678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Limit the Result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00108"/>
            <a:ext cx="8543956" cy="5643602"/>
          </a:xfrm>
          <a:ln>
            <a:solidFill>
              <a:srgbClr val="00B050"/>
            </a:solidFill>
          </a:ln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To limit the result in MongoDB</a:t>
            </a:r>
          </a:p>
          <a:p>
            <a:pPr lvl="1"/>
            <a:r>
              <a:rPr lang="en-IN" dirty="0"/>
              <a:t>limit()</a:t>
            </a:r>
          </a:p>
          <a:p>
            <a:pPr lvl="1"/>
            <a:r>
              <a:rPr lang="en-IN" dirty="0"/>
              <a:t>Example: limit(5)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>
            <a:normAutofit fontScale="90000"/>
          </a:bodyPr>
          <a:lstStyle/>
          <a:p>
            <a:br>
              <a:rPr lang="en-US" sz="3100" dirty="0"/>
            </a:br>
            <a:r>
              <a:rPr lang="en-US" sz="3100" dirty="0">
                <a:solidFill>
                  <a:srgbClr val="0070C0"/>
                </a:solidFill>
              </a:rPr>
              <a:t>Example</a:t>
            </a:r>
            <a:br>
              <a:rPr lang="en-US" sz="3100" dirty="0"/>
            </a:br>
            <a:r>
              <a:rPr lang="en-US" sz="3100" dirty="0">
                <a:solidFill>
                  <a:srgbClr val="FF0000"/>
                </a:solidFill>
              </a:rPr>
              <a:t>Limit the result to only return 5 documents: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357298"/>
            <a:ext cx="4838700" cy="2714644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4286256"/>
            <a:ext cx="8501122" cy="2286016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261D2-7804-46D8-8742-3EB8EB01B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4000" dirty="0"/>
              <a:t>Some executed codes for MongoDB</a:t>
            </a:r>
          </a:p>
        </p:txBody>
      </p:sp>
    </p:spTree>
    <p:extLst>
      <p:ext uri="{BB962C8B-B14F-4D97-AF65-F5344CB8AC3E}">
        <p14:creationId xmlns:p14="http://schemas.microsoft.com/office/powerpoint/2010/main" val="4245193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1A74-C569-4FED-8923-BAB3EE8BB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Mongo DB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058AE5-88D8-4327-B9DD-0BA0199D7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98070"/>
            <a:ext cx="8229600" cy="4330223"/>
          </a:xfrm>
        </p:spPr>
      </p:pic>
    </p:spTree>
    <p:extLst>
      <p:ext uri="{BB962C8B-B14F-4D97-AF65-F5344CB8AC3E}">
        <p14:creationId xmlns:p14="http://schemas.microsoft.com/office/powerpoint/2010/main" val="2276540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49C57-AC09-483C-884C-7AFFEEE1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DB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FA583-AFA8-4BB7-A716-763614CFE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72196"/>
            <a:ext cx="8229600" cy="4181971"/>
          </a:xfrm>
        </p:spPr>
      </p:pic>
    </p:spTree>
    <p:extLst>
      <p:ext uri="{BB962C8B-B14F-4D97-AF65-F5344CB8AC3E}">
        <p14:creationId xmlns:p14="http://schemas.microsoft.com/office/powerpoint/2010/main" val="117345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08D1C-AC59-47AE-AF21-0AAB701E3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added to Mongo DB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4A0A84-C139-4C4E-9DE2-90D08AB56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2148"/>
            <a:ext cx="8229600" cy="4262066"/>
          </a:xfrm>
        </p:spPr>
      </p:pic>
    </p:spTree>
    <p:extLst>
      <p:ext uri="{BB962C8B-B14F-4D97-AF65-F5344CB8AC3E}">
        <p14:creationId xmlns:p14="http://schemas.microsoft.com/office/powerpoint/2010/main" val="1800676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00B6E-24E4-4F4F-9436-5807F1C0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Command Prompt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7227DE-1399-49CE-B158-7A6465451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0509" y="1600200"/>
            <a:ext cx="5762981" cy="4525963"/>
          </a:xfrm>
        </p:spPr>
      </p:pic>
    </p:spTree>
    <p:extLst>
      <p:ext uri="{BB962C8B-B14F-4D97-AF65-F5344CB8AC3E}">
        <p14:creationId xmlns:p14="http://schemas.microsoft.com/office/powerpoint/2010/main" val="1644896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33CD0-2771-46CE-8E56-5FDFDB6D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A18E53-909F-4D0A-AE9C-370151147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200" y="1600200"/>
            <a:ext cx="5469600" cy="4525963"/>
          </a:xfrm>
        </p:spPr>
      </p:pic>
    </p:spTree>
    <p:extLst>
      <p:ext uri="{BB962C8B-B14F-4D97-AF65-F5344CB8AC3E}">
        <p14:creationId xmlns:p14="http://schemas.microsoft.com/office/powerpoint/2010/main" val="2696107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1B59A-260B-4C4F-B363-696CD956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6C2854-412E-4DC5-964F-8F54A6831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04864"/>
            <a:ext cx="8229600" cy="3269471"/>
          </a:xfrm>
        </p:spPr>
      </p:pic>
    </p:spTree>
    <p:extLst>
      <p:ext uri="{BB962C8B-B14F-4D97-AF65-F5344CB8AC3E}">
        <p14:creationId xmlns:p14="http://schemas.microsoft.com/office/powerpoint/2010/main" val="2139966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F151-AD93-4143-BD48-F88E219F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712985-F24F-45E2-B615-9F0469D6B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024856"/>
            <a:ext cx="6553200" cy="3676650"/>
          </a:xfrm>
        </p:spPr>
      </p:pic>
    </p:spTree>
    <p:extLst>
      <p:ext uri="{BB962C8B-B14F-4D97-AF65-F5344CB8AC3E}">
        <p14:creationId xmlns:p14="http://schemas.microsoft.com/office/powerpoint/2010/main" val="4042292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661061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algn="just"/>
            <a:r>
              <a:rPr lang="en-US" dirty="0"/>
              <a:t>A database represents a collection of data</a:t>
            </a:r>
          </a:p>
          <a:p>
            <a:pPr algn="just"/>
            <a:r>
              <a:rPr lang="en-IN" dirty="0"/>
              <a:t> operations :</a:t>
            </a:r>
          </a:p>
          <a:p>
            <a:pPr lvl="1" algn="just"/>
            <a:r>
              <a:rPr lang="en-US" dirty="0"/>
              <a:t>modifying the existing data</a:t>
            </a:r>
          </a:p>
          <a:p>
            <a:pPr lvl="1" algn="just"/>
            <a:r>
              <a:rPr lang="en-US" dirty="0"/>
              <a:t>deleting the unwanted data </a:t>
            </a:r>
          </a:p>
          <a:p>
            <a:pPr lvl="1" algn="just"/>
            <a:r>
              <a:rPr lang="en-US" dirty="0"/>
              <a:t>retrieving the data from the database   </a:t>
            </a:r>
          </a:p>
        </p:txBody>
      </p:sp>
    </p:spTree>
    <p:extLst>
      <p:ext uri="{BB962C8B-B14F-4D97-AF65-F5344CB8AC3E}">
        <p14:creationId xmlns:p14="http://schemas.microsoft.com/office/powerpoint/2010/main" val="4041188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CC22-5D3A-49B7-ABB8-916FBDA1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 by query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DE669F-B0F1-4C2E-9587-7336078C0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187" y="1972469"/>
            <a:ext cx="6905625" cy="3781425"/>
          </a:xfrm>
        </p:spPr>
      </p:pic>
    </p:spTree>
    <p:extLst>
      <p:ext uri="{BB962C8B-B14F-4D97-AF65-F5344CB8AC3E}">
        <p14:creationId xmlns:p14="http://schemas.microsoft.com/office/powerpoint/2010/main" val="4236584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7675-DE4A-4E28-A151-718873CD5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Query(</a:t>
            </a:r>
            <a:r>
              <a:rPr lang="en-IN" dirty="0" err="1"/>
              <a:t>gt</a:t>
            </a:r>
            <a:r>
              <a:rPr lang="en-IN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CFA89B-7252-4566-B9D3-2A8EF46CD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762" y="1848644"/>
            <a:ext cx="6848475" cy="4029075"/>
          </a:xfrm>
        </p:spPr>
      </p:pic>
    </p:spTree>
    <p:extLst>
      <p:ext uri="{BB962C8B-B14F-4D97-AF65-F5344CB8AC3E}">
        <p14:creationId xmlns:p14="http://schemas.microsoft.com/office/powerpoint/2010/main" val="1625867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6FAE-AEEC-4741-8F12-051C0DB8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 one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5AAB3E-1D4D-4FCA-AA13-B68F82292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987" y="2077244"/>
            <a:ext cx="7058025" cy="3571875"/>
          </a:xfrm>
        </p:spPr>
      </p:pic>
    </p:spTree>
    <p:extLst>
      <p:ext uri="{BB962C8B-B14F-4D97-AF65-F5344CB8AC3E}">
        <p14:creationId xmlns:p14="http://schemas.microsoft.com/office/powerpoint/2010/main" val="4152132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E8DA-5499-4149-9B71-441F77C73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4D768A-34FD-4743-AF5C-CE5DE0ED2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237" y="1556792"/>
            <a:ext cx="6867525" cy="4054227"/>
          </a:xfrm>
        </p:spPr>
      </p:pic>
    </p:spTree>
    <p:extLst>
      <p:ext uri="{BB962C8B-B14F-4D97-AF65-F5344CB8AC3E}">
        <p14:creationId xmlns:p14="http://schemas.microsoft.com/office/powerpoint/2010/main" val="4196478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FF1C-9ED3-4DFF-85A0-FF1967EE2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/>
              <a:t>To show collections</a:t>
            </a:r>
            <a:br>
              <a:rPr lang="en-IN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CB3424-223B-43F5-BE1D-99573C1D0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20888"/>
            <a:ext cx="693420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490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A486-0AB3-4AD8-8FBB-066EB8BC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Find_limit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001F2-E26A-45F9-AA04-2EF2E0A3B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2"/>
          </a:xfrm>
        </p:spPr>
        <p:txBody>
          <a:bodyPr/>
          <a:lstStyle/>
          <a:p>
            <a:r>
              <a:rPr lang="en-IN" dirty="0"/>
              <a:t>Display first five records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E5D23-2828-499E-9D5F-8AE21EEC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130475"/>
            <a:ext cx="696277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9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47EAB-BA5E-4C19-B597-471FA9E2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Update_one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F698DC-85E7-45D7-8BCF-F4BB7B8E4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966912"/>
            <a:ext cx="6972300" cy="391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23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7C2F-E5D5-442C-9AAB-57C3843B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Update_many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307D6-B853-4D60-B88D-727B6FA90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60848"/>
            <a:ext cx="7400925" cy="41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90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1FDA-D55E-4EC6-8564-5A7E69D4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Delete_many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08D68-7E85-4195-9B3B-FB545CA7A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6934200" cy="374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02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DF3D-AC40-45C8-9E4C-B1F27E163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Drop collections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E04FE-C392-4CB6-99A5-7ACD62F47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8840"/>
            <a:ext cx="8582025" cy="358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63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9BB3-9EA2-45D1-9172-8CE344487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DBMS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C4F6-1EAC-4122-B3FA-BE05B5026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638800"/>
          </a:xfrm>
          <a:ln>
            <a:solidFill>
              <a:srgbClr val="00B050"/>
            </a:solidFill>
          </a:ln>
        </p:spPr>
        <p:txBody>
          <a:bodyPr/>
          <a:lstStyle/>
          <a:p>
            <a:pPr algn="just"/>
            <a:r>
              <a:rPr lang="en-US" dirty="0"/>
              <a:t>To perform such operations, a database comes with software. This is called a database management system.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DBMS= Database + Software to manage the data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Example :</a:t>
            </a:r>
          </a:p>
          <a:p>
            <a:pPr marL="0" indent="0">
              <a:buNone/>
            </a:pPr>
            <a:r>
              <a:rPr lang="en-IN" dirty="0"/>
              <a:t>	MySQL, Oracle, Sybase, SQL server etc. 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89315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Connector Module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583254"/>
          </a:xfrm>
          <a:ln>
            <a:solidFill>
              <a:srgbClr val="00B050"/>
            </a:solidFill>
          </a:ln>
        </p:spPr>
        <p:txBody>
          <a:bodyPr>
            <a:normAutofit fontScale="55000" lnSpcReduction="20000"/>
          </a:bodyPr>
          <a:lstStyle/>
          <a:p>
            <a:r>
              <a:rPr lang="en-US" sz="3800" dirty="0"/>
              <a:t>To work with MySQL in python, connector sub module of </a:t>
            </a:r>
            <a:r>
              <a:rPr lang="en-US" sz="3800" dirty="0" err="1"/>
              <a:t>mysql</a:t>
            </a:r>
            <a:r>
              <a:rPr lang="en-US" sz="3800" dirty="0"/>
              <a:t> module is used. </a:t>
            </a:r>
          </a:p>
          <a:p>
            <a:pPr lvl="1"/>
            <a:r>
              <a:rPr lang="en-US" sz="3800" dirty="0">
                <a:solidFill>
                  <a:srgbClr val="FF0000"/>
                </a:solidFill>
              </a:rPr>
              <a:t>import </a:t>
            </a:r>
            <a:r>
              <a:rPr lang="en-US" sz="3800" dirty="0" err="1">
                <a:solidFill>
                  <a:srgbClr val="FF0000"/>
                </a:solidFill>
              </a:rPr>
              <a:t>mysql.connector</a:t>
            </a:r>
            <a:r>
              <a:rPr lang="en-US" sz="3800" dirty="0">
                <a:solidFill>
                  <a:srgbClr val="FF0000"/>
                </a:solidFill>
              </a:rPr>
              <a:t>; </a:t>
            </a:r>
          </a:p>
          <a:p>
            <a:pPr lvl="1"/>
            <a:r>
              <a:rPr lang="en-US" sz="3800" dirty="0"/>
              <a:t>to establish connection with </a:t>
            </a:r>
            <a:r>
              <a:rPr lang="en-US" sz="3800" dirty="0" err="1"/>
              <a:t>MySQL</a:t>
            </a:r>
            <a:r>
              <a:rPr lang="en-US" sz="3800" dirty="0"/>
              <a:t> database, </a:t>
            </a:r>
          </a:p>
          <a:p>
            <a:pPr lvl="2"/>
            <a:r>
              <a:rPr lang="en-US" sz="3800" dirty="0">
                <a:solidFill>
                  <a:srgbClr val="FF0000"/>
                </a:solidFill>
              </a:rPr>
              <a:t>connect() </a:t>
            </a:r>
            <a:r>
              <a:rPr lang="en-US" sz="3800" dirty="0"/>
              <a:t>method of </a:t>
            </a:r>
            <a:r>
              <a:rPr lang="en-US" sz="3800" dirty="0" err="1"/>
              <a:t>mysql.connector</a:t>
            </a:r>
            <a:r>
              <a:rPr lang="en-US" sz="3800" dirty="0"/>
              <a:t> module as:</a:t>
            </a:r>
          </a:p>
          <a:p>
            <a:pPr marL="273050" lvl="2">
              <a:buNone/>
            </a:pPr>
            <a:r>
              <a:rPr lang="en-US" sz="3800" dirty="0" err="1">
                <a:solidFill>
                  <a:srgbClr val="00B050"/>
                </a:solidFill>
              </a:rPr>
              <a:t>conn</a:t>
            </a:r>
            <a:r>
              <a:rPr lang="en-US" sz="3800" dirty="0">
                <a:solidFill>
                  <a:srgbClr val="00B050"/>
                </a:solidFill>
              </a:rPr>
              <a:t>=</a:t>
            </a:r>
            <a:r>
              <a:rPr lang="en-US" sz="3800" dirty="0" err="1">
                <a:solidFill>
                  <a:srgbClr val="00B050"/>
                </a:solidFill>
              </a:rPr>
              <a:t>mysql.connector.connect</a:t>
            </a:r>
            <a:r>
              <a:rPr lang="en-US" sz="3800" dirty="0">
                <a:solidFill>
                  <a:srgbClr val="00B050"/>
                </a:solidFill>
              </a:rPr>
              <a:t>(host=’</a:t>
            </a:r>
            <a:r>
              <a:rPr lang="en-US" sz="3800" dirty="0" err="1">
                <a:solidFill>
                  <a:srgbClr val="00B050"/>
                </a:solidFill>
              </a:rPr>
              <a:t>localhost</a:t>
            </a:r>
            <a:r>
              <a:rPr lang="en-US" sz="3800" dirty="0">
                <a:solidFill>
                  <a:srgbClr val="00B050"/>
                </a:solidFill>
              </a:rPr>
              <a:t>’,</a:t>
            </a:r>
          </a:p>
          <a:p>
            <a:pPr marL="273050" lvl="2">
              <a:buNone/>
            </a:pPr>
            <a:r>
              <a:rPr lang="en-US" sz="3800" dirty="0">
                <a:solidFill>
                  <a:srgbClr val="00B050"/>
                </a:solidFill>
              </a:rPr>
              <a:t>				             database=’university’,</a:t>
            </a:r>
          </a:p>
          <a:p>
            <a:pPr marL="273050" lvl="2">
              <a:buNone/>
            </a:pPr>
            <a:r>
              <a:rPr lang="en-US" sz="3800" dirty="0">
                <a:solidFill>
                  <a:srgbClr val="00B050"/>
                </a:solidFill>
              </a:rPr>
              <a:t>                                                          user=’root’, </a:t>
            </a:r>
          </a:p>
          <a:p>
            <a:pPr marL="273050" lvl="2">
              <a:buNone/>
            </a:pPr>
            <a:r>
              <a:rPr lang="en-US" sz="3800" dirty="0">
                <a:solidFill>
                  <a:srgbClr val="00B050"/>
                </a:solidFill>
              </a:rPr>
              <a:t>                                                           password=’***’)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282828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282828"/>
                </a:solidFill>
                <a:effectLst/>
              </a:rPr>
              <a:t>Username</a:t>
            </a:r>
            <a:r>
              <a:rPr lang="en-US" sz="3600" b="0" i="0" dirty="0">
                <a:solidFill>
                  <a:srgbClr val="282828"/>
                </a:solidFill>
                <a:effectLst/>
              </a:rPr>
              <a:t> –  i.e., the username that you use to work with MySQL Server. The default username for the MySQL database is a </a:t>
            </a:r>
            <a:r>
              <a:rPr lang="en-US" sz="3600" b="1" i="0" dirty="0">
                <a:solidFill>
                  <a:srgbClr val="282828"/>
                </a:solidFill>
                <a:effectLst/>
              </a:rPr>
              <a:t>root</a:t>
            </a:r>
            <a:endParaRPr lang="en-US" sz="3600" b="0" i="0" dirty="0">
              <a:solidFill>
                <a:srgbClr val="282828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282828"/>
                </a:solidFill>
                <a:effectLst/>
              </a:rPr>
              <a:t>Password</a:t>
            </a:r>
            <a:r>
              <a:rPr lang="en-US" sz="3600" b="0" i="0" dirty="0">
                <a:solidFill>
                  <a:srgbClr val="282828"/>
                </a:solidFill>
                <a:effectLst/>
              </a:rPr>
              <a:t> – Password is given by the user at the time of installing the MySQL database. If you are using root then you won’t need the password.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282828"/>
                </a:solidFill>
                <a:effectLst/>
              </a:rPr>
              <a:t>Host Name</a:t>
            </a:r>
            <a:r>
              <a:rPr lang="en-US" sz="3600" b="0" i="0" dirty="0">
                <a:solidFill>
                  <a:srgbClr val="282828"/>
                </a:solidFill>
                <a:effectLst/>
              </a:rPr>
              <a:t>  – is the server name or Ip address on which MySQL is running. if you are running on localhost, then you can use localhost, or it’s IP, i.e. 127.0.0.0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282828"/>
                </a:solidFill>
                <a:effectLst/>
              </a:rPr>
              <a:t>Database Name</a:t>
            </a:r>
            <a:r>
              <a:rPr lang="en-US" sz="3600" b="0" i="0" dirty="0">
                <a:solidFill>
                  <a:srgbClr val="282828"/>
                </a:solidFill>
                <a:effectLst/>
              </a:rPr>
              <a:t> – Database name to which you want to connect. Here we are using Database named ‘</a:t>
            </a:r>
            <a:r>
              <a:rPr lang="en-US" sz="3600" b="1" i="0" dirty="0">
                <a:solidFill>
                  <a:srgbClr val="282828"/>
                </a:solidFill>
                <a:effectLst/>
              </a:rPr>
              <a:t>University</a:t>
            </a:r>
            <a:r>
              <a:rPr lang="en-US" sz="3600" b="0" i="0" dirty="0">
                <a:solidFill>
                  <a:srgbClr val="282828"/>
                </a:solidFill>
                <a:effectLst/>
              </a:rPr>
              <a:t>‘  because we have already created this for our example.</a:t>
            </a:r>
          </a:p>
          <a:p>
            <a:pPr marL="273050" lvl="2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A9C41-070C-4DCA-BC76-FE739F89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Autofit/>
          </a:bodyPr>
          <a:lstStyle/>
          <a:p>
            <a:br>
              <a:rPr lang="en-US" sz="3200" b="1" i="0" dirty="0">
                <a:solidFill>
                  <a:srgbClr val="0070C0"/>
                </a:solidFill>
                <a:effectLst/>
                <a:latin typeface="Open Sans"/>
              </a:rPr>
            </a:br>
            <a:r>
              <a:rPr lang="en-US" sz="3200" b="1" i="0" dirty="0">
                <a:solidFill>
                  <a:srgbClr val="0070C0"/>
                </a:solidFill>
                <a:effectLst/>
                <a:latin typeface="Open Sans"/>
              </a:rPr>
              <a:t>Steps to connect MySQL database in Python using MySQL Connector Python</a:t>
            </a:r>
            <a:br>
              <a:rPr lang="en-US" sz="3200" b="1" i="0" dirty="0">
                <a:solidFill>
                  <a:srgbClr val="0070C0"/>
                </a:solidFill>
                <a:effectLst/>
                <a:latin typeface="Open Sans"/>
              </a:rPr>
            </a:br>
            <a:endParaRPr lang="en-IN" sz="3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12CC9-B53E-4591-AD93-FFAB94BAF97F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00B050"/>
            </a:solidFill>
          </a:ln>
        </p:spPr>
        <p:txBody>
          <a:bodyPr>
            <a:noAutofit/>
          </a:bodyPr>
          <a:lstStyle/>
          <a:p>
            <a:pPr marL="457200" lvl="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000" b="1" u="sng" dirty="0">
                <a:solidFill>
                  <a:srgbClr val="1A34B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Install MySQL Connector Python using pip</a:t>
            </a:r>
            <a:r>
              <a:rPr lang="en-IN" sz="2000" dirty="0">
                <a:solidFill>
                  <a:srgbClr val="2828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000" dirty="0">
                <a:solidFill>
                  <a:srgbClr val="2828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Use the  </a:t>
            </a:r>
            <a:r>
              <a:rPr lang="en-IN" sz="2000" b="1" dirty="0" err="1">
                <a:solidFill>
                  <a:srgbClr val="2828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mysql.connector.connect</a:t>
            </a:r>
            <a:r>
              <a:rPr lang="en-IN" sz="2000" b="1" dirty="0">
                <a:solidFill>
                  <a:srgbClr val="2828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IN" sz="2000" dirty="0">
                <a:solidFill>
                  <a:srgbClr val="2828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 method of MySQL Connector Python with required parameters to connect MySQL.</a:t>
            </a:r>
            <a:endParaRPr lang="en-IN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000" dirty="0">
                <a:solidFill>
                  <a:srgbClr val="2828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Use the connection object returned by a  connect()  method to create a </a:t>
            </a:r>
            <a:r>
              <a:rPr lang="en-IN" sz="2000" b="1" dirty="0">
                <a:solidFill>
                  <a:srgbClr val="2828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cursor</a:t>
            </a:r>
            <a:r>
              <a:rPr lang="en-IN" sz="2000" dirty="0">
                <a:solidFill>
                  <a:srgbClr val="2828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object to perform Database Operations.</a:t>
            </a:r>
            <a:endParaRPr lang="en-IN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000" dirty="0">
                <a:solidFill>
                  <a:srgbClr val="2828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IN" sz="2000" b="1" dirty="0" err="1">
                <a:solidFill>
                  <a:srgbClr val="2828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cursor.execute</a:t>
            </a:r>
            <a:r>
              <a:rPr lang="en-IN" sz="2000" b="1" dirty="0">
                <a:solidFill>
                  <a:srgbClr val="2828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IN" sz="2000" dirty="0">
                <a:solidFill>
                  <a:srgbClr val="2828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to execute SQL queries from Python.</a:t>
            </a:r>
            <a:endParaRPr lang="en-IN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000" dirty="0">
                <a:solidFill>
                  <a:srgbClr val="2828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Close the Cursor object using a </a:t>
            </a:r>
            <a:r>
              <a:rPr lang="en-IN" sz="2000" b="1" dirty="0" err="1">
                <a:solidFill>
                  <a:srgbClr val="2828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cursor.close</a:t>
            </a:r>
            <a:r>
              <a:rPr lang="en-IN" sz="2000" b="1" dirty="0">
                <a:solidFill>
                  <a:srgbClr val="2828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IN" sz="2000" dirty="0">
                <a:solidFill>
                  <a:srgbClr val="2828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and MySQL database connection using </a:t>
            </a:r>
            <a:r>
              <a:rPr lang="en-IN" sz="2000" b="1" dirty="0" err="1">
                <a:solidFill>
                  <a:srgbClr val="2828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connection.close</a:t>
            </a:r>
            <a:r>
              <a:rPr lang="en-IN" sz="2000" b="1" dirty="0">
                <a:solidFill>
                  <a:srgbClr val="2828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IN" sz="2000" dirty="0">
                <a:solidFill>
                  <a:srgbClr val="2828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after your work completes.</a:t>
            </a:r>
            <a:endParaRPr lang="en-IN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000" dirty="0">
                <a:solidFill>
                  <a:srgbClr val="2828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Catch Exception if any that may occur during this process.</a:t>
            </a:r>
            <a:endParaRPr lang="en-IN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475469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C67DF-9C65-49EE-9448-A242B04A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MySql</a:t>
            </a:r>
            <a:r>
              <a:rPr lang="en-IN" dirty="0"/>
              <a:t>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DE3C0-FC70-4599-95CD-F788967DC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u="sng" dirty="0"/>
              <a:t>For installation of </a:t>
            </a:r>
            <a:r>
              <a:rPr lang="en-IN" u="sng" dirty="0" err="1"/>
              <a:t>MySql</a:t>
            </a:r>
            <a:r>
              <a:rPr lang="en-IN" u="sng" dirty="0"/>
              <a:t> Server (includes </a:t>
            </a:r>
            <a:r>
              <a:rPr lang="en-IN" u="sng" dirty="0" err="1"/>
              <a:t>MySql</a:t>
            </a:r>
            <a:r>
              <a:rPr lang="en-IN" u="sng" dirty="0"/>
              <a:t> connector and workbench)</a:t>
            </a:r>
          </a:p>
          <a:p>
            <a:r>
              <a:rPr lang="en-IN" dirty="0"/>
              <a:t>https://dev.mysql.com/downloads/installer/</a:t>
            </a:r>
          </a:p>
          <a:p>
            <a:pPr marL="0" indent="0">
              <a:buNone/>
            </a:pPr>
            <a:r>
              <a:rPr lang="en-IN" u="sng" dirty="0"/>
              <a:t>Workbench installation</a:t>
            </a:r>
          </a:p>
          <a:p>
            <a:r>
              <a:rPr lang="en-IN" dirty="0"/>
              <a:t>https://dev.mysql.com/downloads/workbench/</a:t>
            </a:r>
          </a:p>
        </p:txBody>
      </p:sp>
    </p:spTree>
    <p:extLst>
      <p:ext uri="{BB962C8B-B14F-4D97-AF65-F5344CB8AC3E}">
        <p14:creationId xmlns:p14="http://schemas.microsoft.com/office/powerpoint/2010/main" val="420426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6BF7-970E-453E-82B8-9E0567AE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Configuration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F8BF7E-D170-4A74-BD27-021095585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412332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64EB3-2EC9-4E3F-81B2-EBD2D819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root user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B19C7F-585B-4344-8B2A-F229725D0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490793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EF25-013B-4EBE-A9A1-4263B6CE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additional </a:t>
            </a:r>
            <a:r>
              <a:rPr lang="en-IN" dirty="0" err="1"/>
              <a:t>acount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8792E0-466D-47ED-9BF7-4586B9DB9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6892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A5147-2823-4B85-BB4B-1A1A66990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Connectivity checking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E81BF1-FB52-4E95-9394-1A43659BC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0254677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7BF2-2464-44D4-BE73-7BFA59BAE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workbench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8FC378-039D-4C18-8005-B16A6B490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984540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32C8-AC9B-4FAB-84F5-0721156B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Creation of table in workbench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5DEBCD-7785-400E-A94E-005A827B2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591962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D93C-3227-42F4-8B81-806249FE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Creation of table in workbench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EDEF1A-2C7C-4BC5-BE27-B03C057D4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7151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4108C-4470-47AA-AA45-4FD035B3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Database Software </a:t>
            </a:r>
            <a:br>
              <a:rPr lang="en-IN" b="1" dirty="0"/>
            </a:b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4AE7C-802E-42F8-8C6B-93592A7A4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5186934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/>
              <a:t> SQL (Structured Query Language)</a:t>
            </a:r>
          </a:p>
          <a:p>
            <a:r>
              <a:rPr lang="en-IN" dirty="0"/>
              <a:t>NoSQL (Not Only SQL) </a:t>
            </a:r>
          </a:p>
          <a:p>
            <a:pPr lvl="1"/>
            <a:r>
              <a:rPr lang="en-US" dirty="0"/>
              <a:t>When do we use NoSQL:</a:t>
            </a:r>
          </a:p>
          <a:p>
            <a:pPr lvl="2"/>
            <a:r>
              <a:rPr lang="en-US" dirty="0"/>
              <a:t>Data in forms like key-value, document, columnar, and graph. </a:t>
            </a:r>
          </a:p>
          <a:p>
            <a:pPr lvl="2"/>
            <a:r>
              <a:rPr lang="en-US" dirty="0"/>
              <a:t>When working with large sets of distributed data.</a:t>
            </a:r>
          </a:p>
          <a:p>
            <a:pPr lvl="1"/>
            <a:r>
              <a:rPr lang="en-US" dirty="0"/>
              <a:t>applications involving </a:t>
            </a:r>
            <a:r>
              <a:rPr lang="en-US" b="1" dirty="0"/>
              <a:t>BIG DATA</a:t>
            </a:r>
            <a:endParaRPr lang="en-IN" b="1" u="sng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42106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Cursor Class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908720"/>
            <a:ext cx="8472518" cy="5806428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Create 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Cursor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object using the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cursor()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method of the Connection object/class.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A305B-A0F3-46AD-A43D-3C336C03D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57" y="2564904"/>
            <a:ext cx="7046367" cy="30099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4FB4C-8DA5-413A-9936-8B82B938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552"/>
            <a:ext cx="8229600" cy="1143000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Create a DB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652657-5CFC-4B70-B98A-2BDBDD6AF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1802380"/>
            <a:ext cx="7416824" cy="4868068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407493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980A9-84A7-421F-A38A-5B1C7569E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Return a list of your system's databases: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C3BCEC-FD24-4E7A-8590-7F240557D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72816"/>
            <a:ext cx="8229600" cy="4392487"/>
          </a:xfr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9483566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00E00-BFB9-48AF-9F75-E169F1126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0" i="0" dirty="0">
                <a:solidFill>
                  <a:srgbClr val="0070C0"/>
                </a:solidFill>
                <a:effectLst/>
                <a:latin typeface="Verdana" panose="020B0604030504040204" pitchFamily="34" charset="0"/>
              </a:rPr>
              <a:t>Insert a record in the "customers" table:</a:t>
            </a:r>
            <a:endParaRPr lang="en-IN" sz="3600" dirty="0">
              <a:solidFill>
                <a:srgbClr val="0070C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9CDEC2-D243-45A9-AAE8-18930BF1F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897" y="1772816"/>
            <a:ext cx="8229600" cy="4149433"/>
          </a:xfr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30967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5B30F-8A0A-436C-BED5-E61F5FE59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0070C0"/>
                </a:solidFill>
                <a:effectLst/>
                <a:latin typeface="Verdana" panose="020B0604030504040204" pitchFamily="34" charset="0"/>
              </a:rPr>
              <a:t>Select all records from the "customers" table, and display the result:</a:t>
            </a:r>
            <a:endParaRPr lang="en-IN" sz="2800" dirty="0">
              <a:solidFill>
                <a:srgbClr val="0070C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D33A63-3512-4323-B624-3DA97A911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9" y="1628800"/>
            <a:ext cx="4824536" cy="4525963"/>
          </a:xfrm>
          <a:ln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5C1D3B-4487-41AE-A881-515DDE547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1220018"/>
            <a:ext cx="3302124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2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4AB4B-01C2-417A-99EE-485A690F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0" i="0" dirty="0">
                <a:solidFill>
                  <a:srgbClr val="0070C0"/>
                </a:solidFill>
                <a:effectLst/>
                <a:latin typeface="Verdana" panose="020B0604030504040204" pitchFamily="34" charset="0"/>
              </a:rPr>
              <a:t>Select record(s) where the address is "Park Lane 38": result:</a:t>
            </a:r>
            <a:endParaRPr lang="en-IN" sz="3600" dirty="0">
              <a:solidFill>
                <a:srgbClr val="0070C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C5F5FE-3192-42C4-933C-84D391695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0200"/>
            <a:ext cx="4690863" cy="4525963"/>
          </a:xfrm>
          <a:ln>
            <a:solidFill>
              <a:srgbClr val="00B05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F55990-8665-4DD5-876B-31A6D58BA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9" y="2276872"/>
            <a:ext cx="3024336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9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152A-A23A-4CAC-A290-E73E28B1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0" i="0" dirty="0">
                <a:solidFill>
                  <a:srgbClr val="0070C0"/>
                </a:solidFill>
                <a:effectLst/>
                <a:latin typeface="Verdana" panose="020B0604030504040204" pitchFamily="34" charset="0"/>
              </a:rPr>
              <a:t>Sort the result alphabetically by name: result:</a:t>
            </a:r>
            <a:endParaRPr lang="en-IN" sz="3600" dirty="0">
              <a:solidFill>
                <a:srgbClr val="0070C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BE0D4C-B455-40D7-B628-D462FF225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9" y="1844824"/>
            <a:ext cx="4608512" cy="4525963"/>
          </a:xfrm>
          <a:ln>
            <a:solidFill>
              <a:srgbClr val="00B05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F905C1-26D6-4EAF-BF00-03EE2668F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743" y="2492896"/>
            <a:ext cx="297770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79B5A-DF83-4749-8D3A-FB9930A02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Sort the result reverse alphabetically by name:</a:t>
            </a:r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107792-EA73-435F-BD47-68EE8B976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1" y="1600200"/>
            <a:ext cx="5256584" cy="4525963"/>
          </a:xfrm>
          <a:ln>
            <a:solidFill>
              <a:srgbClr val="00B05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C8A488-8AAB-4AE4-A5A7-4D7A92368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2328862"/>
            <a:ext cx="2592287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1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2E04-83EB-430C-A490-B0F4FDD4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Delete any record where the address is "Mountain 21":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DC6129-7C7F-4AFC-964F-6FD13598E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92" y="1556793"/>
            <a:ext cx="7128792" cy="3456384"/>
          </a:xfrm>
          <a:ln>
            <a:solidFill>
              <a:srgbClr val="00B05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91162-A447-4F49-A45A-B7C616A7B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94" y="5364162"/>
            <a:ext cx="70485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1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4B86-D273-45CF-98A5-4C1068AE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Executed code of </a:t>
            </a:r>
            <a:r>
              <a:rPr lang="en-IN" dirty="0" err="1"/>
              <a:t>MySql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BFF176-6FED-49F9-BA45-BD71BB205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418164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6859E-62B4-4476-8919-4F1127A8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rgbClr val="0070C0"/>
                </a:solidFill>
              </a:rPr>
              <a:t>Database Types with NoSQL</a:t>
            </a:r>
          </a:p>
        </p:txBody>
      </p:sp>
      <p:pic>
        <p:nvPicPr>
          <p:cNvPr id="6" name="Content Placeholder 5" descr="Compare Relational and NoSQL Databases - Design the Logical Model ...">
            <a:hlinkClick r:id="rId2" tgtFrame="&quot;_blank&quot;"/>
            <a:extLst>
              <a:ext uri="{FF2B5EF4-FFF2-40B4-BE49-F238E27FC236}">
                <a16:creationId xmlns:a16="http://schemas.microsoft.com/office/drawing/2014/main" id="{010D0093-0A36-4267-A910-357411BDA9F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417638"/>
            <a:ext cx="8046156" cy="49831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1971850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41965-8D29-4730-A1D4-8427432C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837EDB-D116-4B04-84B1-690C6FDE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6578264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6244-2A35-461E-9065-50012A61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6A3A03-6A49-46E0-84BB-C8FD23E07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1700808"/>
            <a:ext cx="6696744" cy="3600400"/>
          </a:xfrm>
        </p:spPr>
      </p:pic>
    </p:spTree>
    <p:extLst>
      <p:ext uri="{BB962C8B-B14F-4D97-AF65-F5344CB8AC3E}">
        <p14:creationId xmlns:p14="http://schemas.microsoft.com/office/powerpoint/2010/main" val="2601673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7878-7751-497C-A5ED-BDAED438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created in </a:t>
            </a:r>
            <a:r>
              <a:rPr lang="en-IN" dirty="0" err="1"/>
              <a:t>MySql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9EB553-C5C4-4839-A571-D95AFF458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8502556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BECF9-490B-41C6-9DD4-3522C311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236693-1412-4B8A-ADF9-5C991CD5A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16832"/>
            <a:ext cx="8229600" cy="3312367"/>
          </a:xfrm>
        </p:spPr>
      </p:pic>
    </p:spTree>
    <p:extLst>
      <p:ext uri="{BB962C8B-B14F-4D97-AF65-F5344CB8AC3E}">
        <p14:creationId xmlns:p14="http://schemas.microsoft.com/office/powerpoint/2010/main" val="5477882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68595-68B3-4776-A4C1-DC7D795A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 created in </a:t>
            </a:r>
            <a:r>
              <a:rPr lang="en-IN" dirty="0" err="1"/>
              <a:t>MySql</a:t>
            </a:r>
            <a:r>
              <a:rPr lang="en-IN" dirty="0"/>
              <a:t> Workbench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38C076-DD2C-4F05-A187-6C1D3B5E3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653024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8276-705D-4404-91ED-9B1741A2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 record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5B247D-AC23-4529-9137-20934878E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72817"/>
            <a:ext cx="8229600" cy="3799650"/>
          </a:xfrm>
        </p:spPr>
      </p:pic>
    </p:spTree>
    <p:extLst>
      <p:ext uri="{BB962C8B-B14F-4D97-AF65-F5344CB8AC3E}">
        <p14:creationId xmlns:p14="http://schemas.microsoft.com/office/powerpoint/2010/main" val="36982860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1E6A-C7C7-498A-BB47-89054A67C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 </a:t>
            </a:r>
            <a:r>
              <a:rPr lang="en-IN" dirty="0" err="1"/>
              <a:t>record_dynamic</a:t>
            </a:r>
            <a:r>
              <a:rPr lang="en-IN" dirty="0"/>
              <a:t> value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D9271-366D-42C0-A07F-C0F8338EF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1772816"/>
            <a:ext cx="5760640" cy="4114800"/>
          </a:xfrm>
        </p:spPr>
      </p:pic>
    </p:spTree>
    <p:extLst>
      <p:ext uri="{BB962C8B-B14F-4D97-AF65-F5344CB8AC3E}">
        <p14:creationId xmlns:p14="http://schemas.microsoft.com/office/powerpoint/2010/main" val="3588134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BD8E-F58B-4F92-9DD5-D6F0B2C7E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 </a:t>
            </a:r>
            <a:r>
              <a:rPr lang="en-IN" dirty="0" err="1"/>
              <a:t>record_many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F96AA7-5448-4D44-AC8B-DEACBD949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339" y="1600200"/>
            <a:ext cx="6793321" cy="4525963"/>
          </a:xfrm>
        </p:spPr>
      </p:pic>
    </p:spTree>
    <p:extLst>
      <p:ext uri="{BB962C8B-B14F-4D97-AF65-F5344CB8AC3E}">
        <p14:creationId xmlns:p14="http://schemas.microsoft.com/office/powerpoint/2010/main" val="41229007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E274-F219-4997-B92F-D35C8B39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Added records in </a:t>
            </a:r>
            <a:r>
              <a:rPr lang="en-IN" dirty="0" err="1"/>
              <a:t>MySql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9A7268-DCF9-448B-B665-99E67A193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5798619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E0F0-F24C-4EE0-96E1-E4051375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2B857A-04AE-4CC6-A88B-EDDCD4DFF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247" y="1600200"/>
            <a:ext cx="7221506" cy="4525963"/>
          </a:xfrm>
        </p:spPr>
      </p:pic>
    </p:spTree>
    <p:extLst>
      <p:ext uri="{BB962C8B-B14F-4D97-AF65-F5344CB8AC3E}">
        <p14:creationId xmlns:p14="http://schemas.microsoft.com/office/powerpoint/2010/main" val="780792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F86E3-96FF-4C29-8CF7-037CAF6F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45FCC-33E7-4543-8389-9B76C0E19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90600"/>
            <a:ext cx="8305800" cy="5592762"/>
          </a:xfrm>
          <a:ln>
            <a:solidFill>
              <a:srgbClr val="00B050"/>
            </a:solidFill>
          </a:ln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MongoDB stores data in JSON-like documents, which makes the database very flexible and scalable. </a:t>
            </a:r>
          </a:p>
          <a:p>
            <a:pPr algn="just"/>
            <a:r>
              <a:rPr lang="en-US" dirty="0"/>
              <a:t>Where to Use MongoDB? </a:t>
            </a:r>
          </a:p>
          <a:p>
            <a:pPr lvl="1" algn="just"/>
            <a:r>
              <a:rPr lang="en-US" dirty="0"/>
              <a:t>Big Data </a:t>
            </a:r>
          </a:p>
          <a:p>
            <a:pPr lvl="1" algn="just"/>
            <a:r>
              <a:rPr lang="en-US" dirty="0"/>
              <a:t>Content Management and Delivery </a:t>
            </a:r>
          </a:p>
          <a:p>
            <a:pPr lvl="1" algn="just"/>
            <a:r>
              <a:rPr lang="en-US" dirty="0"/>
              <a:t>Mobile and Social Infrastructure </a:t>
            </a:r>
          </a:p>
          <a:p>
            <a:pPr lvl="1" algn="just"/>
            <a:r>
              <a:rPr lang="en-US" dirty="0"/>
              <a:t>User Data Management </a:t>
            </a:r>
          </a:p>
          <a:p>
            <a:pPr lvl="1" algn="just"/>
            <a:r>
              <a:rPr lang="en-US" dirty="0"/>
              <a:t>Data Hub</a:t>
            </a:r>
          </a:p>
          <a:p>
            <a:pPr algn="just"/>
            <a:endParaRPr lang="en-US" dirty="0"/>
          </a:p>
          <a:p>
            <a:r>
              <a:rPr lang="en-IN" dirty="0"/>
              <a:t>Link to download: MongoDB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hlinkClick r:id="rId2"/>
              </a:rPr>
              <a:t>https://www.mongodb.com/download-center</a:t>
            </a:r>
            <a:endParaRPr lang="en-IN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4325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D110-09F2-4059-8E7E-20CB476D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Select_like_query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3B0C63-7551-41A2-A6BB-65A11BF18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719" y="1600200"/>
            <a:ext cx="7192562" cy="4525963"/>
          </a:xfrm>
        </p:spPr>
      </p:pic>
    </p:spTree>
    <p:extLst>
      <p:ext uri="{BB962C8B-B14F-4D97-AF65-F5344CB8AC3E}">
        <p14:creationId xmlns:p14="http://schemas.microsoft.com/office/powerpoint/2010/main" val="28248823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AB1A-B750-469A-AEE6-B8AAEB7F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 </a:t>
            </a:r>
            <a:r>
              <a:rPr lang="en-IN" dirty="0" err="1"/>
              <a:t>orderby_ascending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40A83-EABA-49B2-A074-BE0B84DC9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773237"/>
            <a:ext cx="60864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709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01844-C5FF-4CFF-B334-29B8EE8F9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 </a:t>
            </a:r>
            <a:r>
              <a:rPr lang="en-IN" dirty="0" err="1"/>
              <a:t>orderby_descending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CFBF7F-4F3A-4A0E-AEC2-60BF7F9A5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1833" y="1600200"/>
            <a:ext cx="6060333" cy="4525963"/>
          </a:xfrm>
        </p:spPr>
      </p:pic>
    </p:spTree>
    <p:extLst>
      <p:ext uri="{BB962C8B-B14F-4D97-AF65-F5344CB8AC3E}">
        <p14:creationId xmlns:p14="http://schemas.microsoft.com/office/powerpoint/2010/main" val="3525592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F2383-CC94-4345-9655-53530AC5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Select_where_query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87BE98-514A-46C7-9398-6B3BA33C4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176" y="1600200"/>
            <a:ext cx="6243647" cy="4525963"/>
          </a:xfrm>
        </p:spPr>
      </p:pic>
    </p:spTree>
    <p:extLst>
      <p:ext uri="{BB962C8B-B14F-4D97-AF65-F5344CB8AC3E}">
        <p14:creationId xmlns:p14="http://schemas.microsoft.com/office/powerpoint/2010/main" val="27587290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D195-248A-458F-8635-41407802A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Show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CE473E-6D84-48D3-BA09-4B3EE52DE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916832"/>
            <a:ext cx="6552728" cy="3672408"/>
          </a:xfrm>
        </p:spPr>
      </p:pic>
    </p:spTree>
    <p:extLst>
      <p:ext uri="{BB962C8B-B14F-4D97-AF65-F5344CB8AC3E}">
        <p14:creationId xmlns:p14="http://schemas.microsoft.com/office/powerpoint/2010/main" val="14358485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322B9-86F2-4FDC-965F-E5E150C1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Update record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BE5F6-D7B7-4329-A928-D61476F4C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628800"/>
            <a:ext cx="7776863" cy="4954562"/>
          </a:xfrm>
        </p:spPr>
      </p:pic>
    </p:spTree>
    <p:extLst>
      <p:ext uri="{BB962C8B-B14F-4D97-AF65-F5344CB8AC3E}">
        <p14:creationId xmlns:p14="http://schemas.microsoft.com/office/powerpoint/2010/main" val="14819553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88FD-FE09-4A33-9C12-89EEE482B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Exceptions in 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8D696-EA53-4901-92F1-7F5EE0B82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77888"/>
            <a:ext cx="8507288" cy="5530626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US" dirty="0"/>
              <a:t>Interacting with a database is an error prone process, so we must always implement some mechanism to handle errors.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Two main error in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/>
              </a:rPr>
              <a:t>MySQLdb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 </a:t>
            </a:r>
            <a:r>
              <a:rPr lang="en-US" b="0" i="0" u="sng" dirty="0">
                <a:solidFill>
                  <a:srgbClr val="23527C"/>
                </a:solidFill>
                <a:effectLst/>
                <a:latin typeface="Open Sans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IN" b="0" i="0" dirty="0" err="1">
                <a:solidFill>
                  <a:srgbClr val="333333"/>
                </a:solidFill>
                <a:effectLst/>
                <a:latin typeface="Open Sans"/>
              </a:rPr>
              <a:t>DatabaseError</a:t>
            </a:r>
            <a:r>
              <a:rPr lang="en-IN" b="0" i="0" dirty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IN" b="0" i="0" dirty="0" err="1">
                <a:solidFill>
                  <a:srgbClr val="333333"/>
                </a:solidFill>
                <a:effectLst/>
                <a:latin typeface="Open Sans"/>
              </a:rPr>
              <a:t>InterfaceError</a:t>
            </a:r>
            <a:r>
              <a:rPr lang="en-IN" b="0" i="0" dirty="0">
                <a:solidFill>
                  <a:srgbClr val="333333"/>
                </a:solidFill>
                <a:effectLst/>
                <a:latin typeface="Open Sans"/>
              </a:rPr>
              <a:t>.</a:t>
            </a:r>
          </a:p>
          <a:p>
            <a:pPr marL="0" indent="0" algn="l">
              <a:buNone/>
            </a:pPr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00301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82216-6E35-4815-9832-A7C96F807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0070C0"/>
                </a:solidFill>
                <a:effectLst/>
                <a:latin typeface="Open Sans"/>
              </a:rPr>
              <a:t>DatabaseError</a:t>
            </a:r>
            <a:r>
              <a:rPr lang="en-US" b="0" i="0" dirty="0">
                <a:solidFill>
                  <a:srgbClr val="0070C0"/>
                </a:solidFill>
                <a:effectLst/>
                <a:latin typeface="Open Sans"/>
              </a:rPr>
              <a:t>: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EA73E-E599-4724-802C-6F90A00A843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00B050"/>
            </a:solidFill>
          </a:ln>
        </p:spPr>
        <p:txBody>
          <a:bodyPr/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This exception raises when there is problem in data processing, error in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/>
              </a:rPr>
              <a:t>sql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 syntax,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/>
              </a:rPr>
              <a:t>mysql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 internal problems.</a:t>
            </a: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 If a connection is made and a problem arises then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/>
              </a:rPr>
              <a:t>DatabaseError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 will catch it.</a:t>
            </a:r>
          </a:p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9062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DB020-A6FB-43D6-8D01-3F311DFC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0070C0"/>
                </a:solidFill>
                <a:effectLst/>
                <a:latin typeface="Open Sans"/>
              </a:rPr>
              <a:t>InterfaceError</a:t>
            </a:r>
            <a:r>
              <a:rPr lang="en-US" b="0" i="0" dirty="0">
                <a:solidFill>
                  <a:srgbClr val="0070C0"/>
                </a:solidFill>
                <a:effectLst/>
                <a:latin typeface="Open Sans"/>
              </a:rPr>
              <a:t>: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536D3-4298-4764-A752-4E1B97E71C2E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00B050"/>
            </a:solidFill>
          </a:ln>
        </p:spPr>
        <p:txBody>
          <a:bodyPr/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When database connection fails for some reason,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/>
              </a:rPr>
              <a:t>MySQLdb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 will raise an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/>
              </a:rPr>
              <a:t>InterfaceError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. </a:t>
            </a: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Note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/>
              </a:rPr>
              <a:t>InterfaceError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 only get raise when there is internal problem in connection to the database,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/>
              </a:rPr>
              <a:t>MySQLdb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 will not raise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/>
              </a:rPr>
              <a:t>InterfaceError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 because of wrong database name or password.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33828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BB61-6CE3-4CD5-A44A-C67B4CBC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0070C0"/>
                </a:solidFill>
                <a:effectLst/>
                <a:latin typeface="Open Sans"/>
              </a:rPr>
              <a:t>DatabaseError</a:t>
            </a:r>
            <a:r>
              <a:rPr lang="en-US" b="0" i="0" dirty="0">
                <a:solidFill>
                  <a:srgbClr val="0070C0"/>
                </a:solidFill>
                <a:effectLst/>
                <a:latin typeface="Open Sans"/>
              </a:rPr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64EFE-BEA6-4F57-85A2-E3B456AD4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  <a:ln>
            <a:solidFill>
              <a:srgbClr val="92D050"/>
            </a:solidFill>
          </a:ln>
        </p:spPr>
        <p:txBody>
          <a:bodyPr>
            <a:normAutofit fontScale="5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333333"/>
                </a:solidFill>
                <a:effectLst/>
                <a:latin typeface="Open Sans"/>
              </a:rPr>
              <a:t>DataError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: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/>
              </a:rPr>
              <a:t>MySQLdb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 throws this error when there is problem in the data processing, like division by zero, numeric value of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/>
              </a:rPr>
              <a:t>of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 range.</a:t>
            </a:r>
          </a:p>
          <a:p>
            <a:pPr marL="514350" indent="-514350" algn="l">
              <a:buFont typeface="+mj-lt"/>
              <a:buAutoNum type="arabicPeriod"/>
            </a:pPr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333333"/>
                </a:solidFill>
                <a:effectLst/>
                <a:latin typeface="Open Sans"/>
              </a:rPr>
              <a:t>InternalError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: This exception is raised when there is some internal error in MySQL database itself. For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/>
              </a:rPr>
              <a:t>e.g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 invalid cursor, transaction out of sync etc.</a:t>
            </a:r>
          </a:p>
          <a:p>
            <a:pPr marL="514350" indent="-514350" algn="l">
              <a:buFont typeface="+mj-lt"/>
              <a:buAutoNum type="arabicPeriod"/>
            </a:pPr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333333"/>
                </a:solidFill>
                <a:effectLst/>
                <a:latin typeface="Open Sans"/>
              </a:rPr>
              <a:t>IntegrityError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: This exception is raised when foreign key check fails.</a:t>
            </a:r>
          </a:p>
          <a:p>
            <a:pPr marL="514350" indent="-514350" algn="l">
              <a:buFont typeface="+mj-lt"/>
              <a:buAutoNum type="arabicPeriod"/>
            </a:pPr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333333"/>
                </a:solidFill>
                <a:effectLst/>
                <a:latin typeface="Open Sans"/>
              </a:rPr>
              <a:t>OperationalError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: This exception is raised for things that are not in control of the programmer. For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/>
              </a:rPr>
              <a:t>e.g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 unexpected disconnect, error in memory allocation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/>
              </a:rPr>
              <a:t>etc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, selected database not exists.</a:t>
            </a:r>
          </a:p>
          <a:p>
            <a:pPr marL="514350" indent="-514350" algn="l">
              <a:buFont typeface="+mj-lt"/>
              <a:buAutoNum type="arabicPeriod"/>
            </a:pPr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333333"/>
                </a:solidFill>
                <a:effectLst/>
                <a:latin typeface="Open Sans"/>
              </a:rPr>
              <a:t>NotSupportedError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: This exception is raised when there is method or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/>
              </a:rPr>
              <a:t>api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 that is not supported.</a:t>
            </a:r>
          </a:p>
          <a:p>
            <a:pPr marL="514350" indent="-514350" algn="l">
              <a:buFont typeface="+mj-lt"/>
              <a:buAutoNum type="arabicPeriod"/>
            </a:pPr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333333"/>
                </a:solidFill>
                <a:effectLst/>
                <a:latin typeface="Open Sans"/>
              </a:rPr>
              <a:t>ProgrammingError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: This exception is raised of programming errors. For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/>
              </a:rPr>
              <a:t>e.g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 table not found, error in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/>
              </a:rPr>
              <a:t>mysql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/>
              </a:rPr>
              <a:t> syntax, wrong number of parameters specified etc.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2176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AC45D-AB38-4C22-8EF9-8FE96668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Package and Methods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8FACD-262F-4BA2-A78B-0CECCB2A69B3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/>
              <a:t>Package: </a:t>
            </a:r>
          </a:p>
          <a:p>
            <a:pPr lvl="1"/>
            <a:r>
              <a:rPr lang="en-IN" dirty="0" err="1"/>
              <a:t>pymongo</a:t>
            </a:r>
            <a:endParaRPr lang="en-IN" dirty="0"/>
          </a:p>
          <a:p>
            <a:r>
              <a:rPr lang="en-IN" dirty="0"/>
              <a:t>Methods:</a:t>
            </a:r>
          </a:p>
          <a:p>
            <a:pPr lvl="1"/>
            <a:r>
              <a:rPr lang="en-IN" dirty="0" err="1"/>
              <a:t>MongoClient</a:t>
            </a:r>
            <a:r>
              <a:rPr lang="en-IN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806167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E8034-1656-4C49-83DC-145438D33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Network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C7F02-90C8-441D-B126-3935512F2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8"/>
            <a:ext cx="8507288" cy="5688632"/>
          </a:xfrm>
          <a:ln>
            <a:solidFill>
              <a:srgbClr val="00B050"/>
            </a:solidFill>
          </a:ln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For a specific purpose if things are connected together, are referred as a NETWORK. </a:t>
            </a:r>
          </a:p>
          <a:p>
            <a:pPr algn="just"/>
            <a:r>
              <a:rPr lang="en-US" dirty="0"/>
              <a:t>A network can be of many types, like a telephone network, television network, computer network or even a people network.</a:t>
            </a:r>
          </a:p>
          <a:p>
            <a:pPr algn="just"/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COMPUTER NETWORK </a:t>
            </a:r>
            <a:r>
              <a:rPr lang="en-US" dirty="0"/>
              <a:t>is also a kind of setup, where it connects two or more devices.</a:t>
            </a:r>
          </a:p>
          <a:p>
            <a:pPr algn="just"/>
            <a:r>
              <a:rPr lang="en-US" dirty="0">
                <a:solidFill>
                  <a:srgbClr val="0070C0"/>
                </a:solidFill>
              </a:rPr>
              <a:t>Interconnection of computers is called a network.</a:t>
            </a:r>
          </a:p>
          <a:p>
            <a:pPr algn="just"/>
            <a:r>
              <a:rPr lang="en-US" dirty="0"/>
              <a:t>To share a range of services and information in the form of e-mails and messages, databases, documents, web-sites, audios and video’s, Telephone calls and video conferences etc.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55610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7F7E5-5948-472D-9FBD-13282C9F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Client &amp; Server</a:t>
            </a:r>
          </a:p>
        </p:txBody>
      </p:sp>
      <p:pic>
        <p:nvPicPr>
          <p:cNvPr id="1026" name="Picture 2" descr="Client Server Network Architecture ~ I Answer 4 U">
            <a:extLst>
              <a:ext uri="{FF2B5EF4-FFF2-40B4-BE49-F238E27FC236}">
                <a16:creationId xmlns:a16="http://schemas.microsoft.com/office/drawing/2014/main" id="{DF27360F-AB2D-46F6-9470-99A7804F5D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7787208" cy="4608512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0076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320B-BB51-40ED-BD14-76A16E33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Network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656A8-5FA1-4CA4-B5C1-E9128A67526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Hardware: </a:t>
            </a:r>
            <a:r>
              <a:rPr lang="en-IN" dirty="0"/>
              <a:t>Includes the Computers, </a:t>
            </a:r>
            <a:r>
              <a:rPr lang="en-IN" dirty="0" err="1"/>
              <a:t>cables,modems,routers</a:t>
            </a:r>
            <a:r>
              <a:rPr lang="en-IN" dirty="0"/>
              <a:t>, hubs etc.</a:t>
            </a:r>
          </a:p>
          <a:p>
            <a:r>
              <a:rPr lang="en-IN" dirty="0">
                <a:solidFill>
                  <a:srgbClr val="FF0000"/>
                </a:solidFill>
              </a:rPr>
              <a:t>Software:</a:t>
            </a:r>
            <a:r>
              <a:rPr lang="en-IN" dirty="0"/>
              <a:t> Includes programs to communicate between servers and clients.</a:t>
            </a:r>
          </a:p>
          <a:p>
            <a:r>
              <a:rPr lang="en-IN" dirty="0">
                <a:solidFill>
                  <a:srgbClr val="FF0000"/>
                </a:solidFill>
              </a:rPr>
              <a:t>Protocols: </a:t>
            </a:r>
            <a:r>
              <a:rPr lang="en-IN" dirty="0"/>
              <a:t>Represents a way to establish connection and helps in sending and receiving data in a standard format. </a:t>
            </a:r>
          </a:p>
        </p:txBody>
      </p:sp>
    </p:spTree>
    <p:extLst>
      <p:ext uri="{BB962C8B-B14F-4D97-AF65-F5344CB8AC3E}">
        <p14:creationId xmlns:p14="http://schemas.microsoft.com/office/powerpoint/2010/main" val="7041939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FD16-FBFE-4231-A02C-3E322F8C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553"/>
            <a:ext cx="8229600" cy="54428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9C670-678B-4DEB-8761-5D7E2479C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761727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/>
              <a:t>A set of rules to be followed by every computer on the network.</a:t>
            </a:r>
          </a:p>
          <a:p>
            <a:r>
              <a:rPr lang="en-IN" dirty="0">
                <a:solidFill>
                  <a:srgbClr val="FF0000"/>
                </a:solidFill>
              </a:rPr>
              <a:t>Use: </a:t>
            </a:r>
            <a:r>
              <a:rPr lang="en-IN" dirty="0"/>
              <a:t>Physically move data from one place to another place on a network. </a:t>
            </a:r>
          </a:p>
          <a:p>
            <a:r>
              <a:rPr lang="en-IN" dirty="0">
                <a:solidFill>
                  <a:srgbClr val="FF0000"/>
                </a:solidFill>
              </a:rPr>
              <a:t>Some basic Protocols are: </a:t>
            </a:r>
          </a:p>
          <a:p>
            <a:pPr lvl="1"/>
            <a:r>
              <a:rPr lang="en-IN" dirty="0"/>
              <a:t>IP : Internet Protocol </a:t>
            </a:r>
          </a:p>
          <a:p>
            <a:pPr lvl="1"/>
            <a:r>
              <a:rPr lang="en-IN" dirty="0"/>
              <a:t>FTP : File Transfer Protocol </a:t>
            </a:r>
          </a:p>
          <a:p>
            <a:pPr lvl="1"/>
            <a:r>
              <a:rPr lang="en-IN" dirty="0"/>
              <a:t>SMTP : Simple Mail Transfer Protocol </a:t>
            </a:r>
          </a:p>
          <a:p>
            <a:pPr lvl="1"/>
            <a:r>
              <a:rPr lang="en-IN" dirty="0"/>
              <a:t>HTTP : Hyper Text Transfer Protocol</a:t>
            </a:r>
          </a:p>
        </p:txBody>
      </p:sp>
    </p:spTree>
    <p:extLst>
      <p:ext uri="{BB962C8B-B14F-4D97-AF65-F5344CB8AC3E}">
        <p14:creationId xmlns:p14="http://schemas.microsoft.com/office/powerpoint/2010/main" val="3537929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1BEC8-1B02-4288-B6DF-1002EEC93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What Are Sockets?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BF39E-8C80-4CFE-A269-B81BD00E4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8"/>
            <a:ext cx="8507288" cy="5602634"/>
          </a:xfrm>
          <a:ln>
            <a:solidFill>
              <a:srgbClr val="00B050"/>
            </a:solidFill>
          </a:ln>
        </p:spPr>
        <p:txBody>
          <a:bodyPr>
            <a:normAutofit lnSpcReduction="10000"/>
          </a:bodyPr>
          <a:lstStyle/>
          <a:p>
            <a:pPr algn="just"/>
            <a:r>
              <a:rPr lang="en-IN" dirty="0"/>
              <a:t>To establish a logical connecting point between a server and a client , the communication can be done through that point.</a:t>
            </a:r>
          </a:p>
          <a:p>
            <a:pPr algn="just"/>
            <a:r>
              <a:rPr lang="en-IN" dirty="0"/>
              <a:t>This point is called socket.</a:t>
            </a:r>
          </a:p>
          <a:p>
            <a:pPr algn="just"/>
            <a:r>
              <a:rPr lang="en-US" dirty="0"/>
              <a:t>Basically, sockets act as a communication link between two entities, i.e. a server and a client. </a:t>
            </a:r>
          </a:p>
          <a:p>
            <a:pPr algn="just"/>
            <a:r>
              <a:rPr lang="en-US" dirty="0"/>
              <a:t>A server will give out information being requested by a client. </a:t>
            </a:r>
          </a:p>
          <a:p>
            <a:pPr algn="just"/>
            <a:r>
              <a:rPr lang="en-US" dirty="0">
                <a:solidFill>
                  <a:srgbClr val="FF0000"/>
                </a:solidFill>
              </a:rPr>
              <a:t>For example</a:t>
            </a:r>
            <a:r>
              <a:rPr lang="en-US" dirty="0"/>
              <a:t>, when you visited this page, the browser created a socket and connected to the server.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57063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7F26D-A429-4572-A780-6260B77E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70C0"/>
                </a:solidFill>
              </a:rPr>
              <a:t>The socket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705DA-B19A-478A-A63F-DBF261507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836712"/>
            <a:ext cx="8784976" cy="5832648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In order to create a socket, </a:t>
            </a:r>
          </a:p>
          <a:p>
            <a:pPr lvl="1"/>
            <a:r>
              <a:rPr lang="en-US" dirty="0" err="1"/>
              <a:t>socket.socket</a:t>
            </a:r>
            <a:r>
              <a:rPr lang="en-US" dirty="0"/>
              <a:t>() function, </a:t>
            </a:r>
          </a:p>
          <a:p>
            <a:pPr lvl="1"/>
            <a:r>
              <a:rPr lang="en-US" dirty="0"/>
              <a:t>syntax: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import socket 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s= </a:t>
            </a:r>
            <a:r>
              <a:rPr lang="en-US" sz="2400" dirty="0" err="1">
                <a:solidFill>
                  <a:srgbClr val="FF0000"/>
                </a:solidFill>
              </a:rPr>
              <a:t>socket.socket</a:t>
            </a:r>
            <a:r>
              <a:rPr lang="en-US" sz="2400" dirty="0">
                <a:solidFill>
                  <a:srgbClr val="FF0000"/>
                </a:solidFill>
              </a:rPr>
              <a:t> (</a:t>
            </a:r>
            <a:r>
              <a:rPr lang="en-US" sz="2400" dirty="0" err="1">
                <a:solidFill>
                  <a:srgbClr val="FF0000"/>
                </a:solidFill>
              </a:rPr>
              <a:t>socket_family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socket_type</a:t>
            </a:r>
            <a:r>
              <a:rPr lang="en-US" sz="2400" dirty="0">
                <a:solidFill>
                  <a:srgbClr val="FF0000"/>
                </a:solidFill>
              </a:rPr>
              <a:t>, protocol=0)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B050"/>
                </a:solidFill>
              </a:rPr>
              <a:t>Arguments: </a:t>
            </a:r>
          </a:p>
          <a:p>
            <a:pPr marL="457200" lvl="1" indent="0">
              <a:buNone/>
            </a:pPr>
            <a:r>
              <a:rPr lang="en-US" dirty="0" err="1"/>
              <a:t>socket_family</a:t>
            </a:r>
            <a:r>
              <a:rPr lang="en-US" dirty="0"/>
              <a:t>: Represents the address (and protocol) family. It can be either AF_INET or AF_INET6.</a:t>
            </a:r>
          </a:p>
          <a:p>
            <a:pPr marL="457200" lvl="1" indent="0">
              <a:buNone/>
            </a:pPr>
            <a:r>
              <a:rPr lang="en-US" dirty="0" err="1"/>
              <a:t>socket_type</a:t>
            </a:r>
            <a:r>
              <a:rPr lang="en-US" dirty="0"/>
              <a:t>: Represents the socket type, and can be either SOCK_STREAM or SOCK_DGRAM.</a:t>
            </a:r>
          </a:p>
          <a:p>
            <a:pPr marL="457200" lvl="1" indent="0">
              <a:buNone/>
            </a:pPr>
            <a:r>
              <a:rPr lang="en-US" dirty="0"/>
              <a:t>protocol: This is an optional argument, and it usually defaults to 0. 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0800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TCP/IP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00B050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Steps to be used on the server side:</a:t>
            </a:r>
          </a:p>
          <a:p>
            <a:pPr marL="0" indent="0">
              <a:buNone/>
            </a:pPr>
            <a:r>
              <a:rPr lang="en-US" sz="2000" dirty="0"/>
              <a:t>1. Create a TCP/IP socket at server side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s=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socket.socket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socket.AF_INET,socket.SOCK_STREAM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sz="2000" dirty="0"/>
              <a:t>2. Bind the socket with the host name and port number</a:t>
            </a:r>
          </a:p>
          <a:p>
            <a:pPr marL="0" indent="0" algn="ctr">
              <a:buNone/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s.bind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((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host,port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000" dirty="0"/>
              <a:t>3. Specify the maximum number of connections using listen()</a:t>
            </a:r>
          </a:p>
          <a:p>
            <a:pPr marL="0" indent="0" algn="ctr">
              <a:buNone/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s.listen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(5)</a:t>
            </a:r>
          </a:p>
          <a:p>
            <a:pPr marL="0" indent="0">
              <a:buNone/>
            </a:pPr>
            <a:r>
              <a:rPr lang="en-US" sz="2000" dirty="0"/>
              <a:t>4. Server waits till the client accepts the connection</a:t>
            </a:r>
          </a:p>
          <a:p>
            <a:pPr marL="0" indent="0" algn="ctr">
              <a:buNone/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c,addr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s.accept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000" dirty="0"/>
              <a:t>5. Send messages to the client</a:t>
            </a:r>
          </a:p>
          <a:p>
            <a:pPr marL="0" indent="0" algn="ctr">
              <a:buNone/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c.send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b“message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string”)</a:t>
            </a:r>
          </a:p>
          <a:p>
            <a:pPr marL="0" indent="0">
              <a:buNone/>
            </a:pPr>
            <a:r>
              <a:rPr lang="en-US" sz="2000" dirty="0"/>
              <a:t>6. Close the connection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   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c.close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319908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Sample Program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857" y="1340768"/>
            <a:ext cx="7336285" cy="5112568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9692171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TCP/IP 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Steps to be used on the client side:</a:t>
            </a:r>
          </a:p>
          <a:p>
            <a:pPr marL="0" indent="0">
              <a:buNone/>
            </a:pPr>
            <a:r>
              <a:rPr lang="en-US" sz="2400" dirty="0"/>
              <a:t>1. Create a TCP/IP socket object at client side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c=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socket.socket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socket.AF_INET,socket.SOCK_STREAM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/>
              <a:t>2. Connect the socket to the server</a:t>
            </a:r>
          </a:p>
          <a:p>
            <a:pPr marL="0" indent="0" algn="ctr">
              <a:buNone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c.connect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((host, port))</a:t>
            </a:r>
          </a:p>
          <a:p>
            <a:pPr marL="0" indent="0">
              <a:buNone/>
            </a:pPr>
            <a:r>
              <a:rPr lang="en-US" sz="2400" dirty="0"/>
              <a:t>3. To receive messages from the server use </a:t>
            </a:r>
            <a:r>
              <a:rPr lang="en-US" sz="2400" dirty="0" err="1"/>
              <a:t>recv</a:t>
            </a:r>
            <a:r>
              <a:rPr lang="en-US" sz="2400" dirty="0"/>
              <a:t>() method.</a:t>
            </a:r>
          </a:p>
          <a:p>
            <a:pPr marL="0" indent="0" algn="ctr">
              <a:buNone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c.recv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(1024)</a:t>
            </a:r>
          </a:p>
          <a:p>
            <a:pPr marL="0" indent="0">
              <a:buNone/>
            </a:pPr>
            <a:r>
              <a:rPr lang="en-US" sz="2400" dirty="0"/>
              <a:t>4. Finally close the connection</a:t>
            </a:r>
          </a:p>
          <a:p>
            <a:pPr marL="0" indent="0" algn="ctr">
              <a:buNone/>
            </a:pP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c.close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64691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3465"/>
            <a:ext cx="8229600" cy="4199433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408375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3114</Words>
  <Application>Microsoft Office PowerPoint</Application>
  <PresentationFormat>On-screen Show (4:3)</PresentationFormat>
  <Paragraphs>435</Paragraphs>
  <Slides>128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5" baseType="lpstr">
      <vt:lpstr>Arial</vt:lpstr>
      <vt:lpstr>Calibri</vt:lpstr>
      <vt:lpstr>Consolas</vt:lpstr>
      <vt:lpstr>Open Sans</vt:lpstr>
      <vt:lpstr>Segoe UI</vt:lpstr>
      <vt:lpstr>Verdana</vt:lpstr>
      <vt:lpstr>Office Theme</vt:lpstr>
      <vt:lpstr>PYTHON PROGRAMMING UNIT IV</vt:lpstr>
      <vt:lpstr>UNIT-IV DATABASE (using NoSQL)</vt:lpstr>
      <vt:lpstr>Syllabus</vt:lpstr>
      <vt:lpstr>Introduction</vt:lpstr>
      <vt:lpstr>DBMS</vt:lpstr>
      <vt:lpstr> Database Software  </vt:lpstr>
      <vt:lpstr>Database Types with NoSQL</vt:lpstr>
      <vt:lpstr>MongoDB</vt:lpstr>
      <vt:lpstr>Package and Methods Used</vt:lpstr>
      <vt:lpstr>Python MongoDB</vt:lpstr>
      <vt:lpstr>Python MongoDB</vt:lpstr>
      <vt:lpstr>Python MongoDB Insert Document</vt:lpstr>
      <vt:lpstr>Example – to insert</vt:lpstr>
      <vt:lpstr>Python MongoDB - Find</vt:lpstr>
      <vt:lpstr>Example -find</vt:lpstr>
      <vt:lpstr>Find All</vt:lpstr>
      <vt:lpstr>Filter the Result </vt:lpstr>
      <vt:lpstr> Example  </vt:lpstr>
      <vt:lpstr>Sort the Result</vt:lpstr>
      <vt:lpstr> Sort Descending </vt:lpstr>
      <vt:lpstr>PowerPoint Presentation</vt:lpstr>
      <vt:lpstr>Example</vt:lpstr>
      <vt:lpstr> Delete Many Documents </vt:lpstr>
      <vt:lpstr> Delete All Documents in a Collection </vt:lpstr>
      <vt:lpstr> Drop Collection </vt:lpstr>
      <vt:lpstr>  Update Collection  </vt:lpstr>
      <vt:lpstr>Example: Change the address from "Valley 345" to "Canyon 123": </vt:lpstr>
      <vt:lpstr> Update Many </vt:lpstr>
      <vt:lpstr>    Example:Update all documents where the address starts with the letter "S":  </vt:lpstr>
      <vt:lpstr> Limit the Result </vt:lpstr>
      <vt:lpstr> Example Limit the result to only return 5 documents: </vt:lpstr>
      <vt:lpstr>PowerPoint Presentation</vt:lpstr>
      <vt:lpstr>Mongo DB</vt:lpstr>
      <vt:lpstr>Creating DB</vt:lpstr>
      <vt:lpstr>Data added to Mongo DB</vt:lpstr>
      <vt:lpstr>Using Command Prompt</vt:lpstr>
      <vt:lpstr>PowerPoint Presentation</vt:lpstr>
      <vt:lpstr>sort</vt:lpstr>
      <vt:lpstr>find</vt:lpstr>
      <vt:lpstr>Find by query</vt:lpstr>
      <vt:lpstr>Query(gt)</vt:lpstr>
      <vt:lpstr>Find one</vt:lpstr>
      <vt:lpstr>insert</vt:lpstr>
      <vt:lpstr> To show collections </vt:lpstr>
      <vt:lpstr>Find_limit</vt:lpstr>
      <vt:lpstr>Update_one</vt:lpstr>
      <vt:lpstr>Update_many</vt:lpstr>
      <vt:lpstr>Delete_many</vt:lpstr>
      <vt:lpstr>Drop collections</vt:lpstr>
      <vt:lpstr>Connector Module</vt:lpstr>
      <vt:lpstr> Steps to connect MySQL database in Python using MySQL Connector Python </vt:lpstr>
      <vt:lpstr>MySql Installation</vt:lpstr>
      <vt:lpstr>Configuration</vt:lpstr>
      <vt:lpstr>Creating root user</vt:lpstr>
      <vt:lpstr>Create additional acount</vt:lpstr>
      <vt:lpstr>Connectivity checking</vt:lpstr>
      <vt:lpstr>workbench</vt:lpstr>
      <vt:lpstr>Creation of table in workbench</vt:lpstr>
      <vt:lpstr>Creation of table in workbench</vt:lpstr>
      <vt:lpstr>Cursor Class</vt:lpstr>
      <vt:lpstr>Create a DB</vt:lpstr>
      <vt:lpstr>Return a list of your system's databases:</vt:lpstr>
      <vt:lpstr>Insert a record in the "customers" table:</vt:lpstr>
      <vt:lpstr>Select all records from the "customers" table, and display the result:</vt:lpstr>
      <vt:lpstr>Select record(s) where the address is "Park Lane 38": result:</vt:lpstr>
      <vt:lpstr>Sort the result alphabetically by name: result:</vt:lpstr>
      <vt:lpstr>Sort the result reverse alphabetically by name:</vt:lpstr>
      <vt:lpstr>Delete any record where the address is "Mountain 21":</vt:lpstr>
      <vt:lpstr>Executed code of MySql</vt:lpstr>
      <vt:lpstr>PowerPoint Presentation</vt:lpstr>
      <vt:lpstr>Create Database</vt:lpstr>
      <vt:lpstr>Database created in MySql</vt:lpstr>
      <vt:lpstr>Create table</vt:lpstr>
      <vt:lpstr>Table created in MySql Workbench</vt:lpstr>
      <vt:lpstr>Insert record</vt:lpstr>
      <vt:lpstr>Insert record_dynamic value</vt:lpstr>
      <vt:lpstr>Insert record_many</vt:lpstr>
      <vt:lpstr>Added records in MySql</vt:lpstr>
      <vt:lpstr>Select</vt:lpstr>
      <vt:lpstr>Select_like_query</vt:lpstr>
      <vt:lpstr>Select orderby_ascending</vt:lpstr>
      <vt:lpstr>Select orderby_descending</vt:lpstr>
      <vt:lpstr>Select_where_query</vt:lpstr>
      <vt:lpstr>Show table</vt:lpstr>
      <vt:lpstr>Update record</vt:lpstr>
      <vt:lpstr>Exceptions in DB</vt:lpstr>
      <vt:lpstr>DatabaseError:</vt:lpstr>
      <vt:lpstr>InterfaceError:</vt:lpstr>
      <vt:lpstr>DatabaseError:</vt:lpstr>
      <vt:lpstr>Network Programming</vt:lpstr>
      <vt:lpstr>Client &amp; Server</vt:lpstr>
      <vt:lpstr>Network Requirements</vt:lpstr>
      <vt:lpstr>Protocol</vt:lpstr>
      <vt:lpstr>What Are Sockets? </vt:lpstr>
      <vt:lpstr>The socket Module</vt:lpstr>
      <vt:lpstr>TCP/IP Server</vt:lpstr>
      <vt:lpstr>Sample Program</vt:lpstr>
      <vt:lpstr>TCP/IP Client</vt:lpstr>
      <vt:lpstr>PowerPoint Presentation</vt:lpstr>
      <vt:lpstr>Two-way Communication between Client and Server</vt:lpstr>
      <vt:lpstr>CLIENT</vt:lpstr>
      <vt:lpstr>UDP Server</vt:lpstr>
      <vt:lpstr>PowerPoint Presentation</vt:lpstr>
      <vt:lpstr>UDP Client</vt:lpstr>
      <vt:lpstr>PowerPoint Presentation</vt:lpstr>
      <vt:lpstr>Method of Socket Module</vt:lpstr>
      <vt:lpstr> Server Socket Methods  </vt:lpstr>
      <vt:lpstr>Client Socket Method</vt:lpstr>
      <vt:lpstr>Create a Simple Client</vt:lpstr>
      <vt:lpstr>Create a Simple Server</vt:lpstr>
      <vt:lpstr>OUTPUT</vt:lpstr>
      <vt:lpstr> Python Internet Modules </vt:lpstr>
      <vt:lpstr>Example: Client</vt:lpstr>
      <vt:lpstr>Example: Server</vt:lpstr>
      <vt:lpstr>Output</vt:lpstr>
      <vt:lpstr>Socket Methods</vt:lpstr>
      <vt:lpstr>Socket Methods</vt:lpstr>
      <vt:lpstr>Socket Methods</vt:lpstr>
      <vt:lpstr>Client - Server Communication</vt:lpstr>
      <vt:lpstr>Two way Communication between Client and Server (Chat Application)</vt:lpstr>
      <vt:lpstr>Sending a Simple Mail</vt:lpstr>
      <vt:lpstr>MIMEText class</vt:lpstr>
      <vt:lpstr>Steps:To Login into Server with a valid password</vt:lpstr>
      <vt:lpstr>Example</vt:lpstr>
      <vt:lpstr>PowerPoint Presentation</vt:lpstr>
      <vt:lpstr>URL Address</vt:lpstr>
      <vt:lpstr>URL Module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dc:creator>Rajesh Inigo</dc:creator>
  <cp:lastModifiedBy>Roobini MS</cp:lastModifiedBy>
  <cp:revision>108</cp:revision>
  <dcterms:created xsi:type="dcterms:W3CDTF">2020-08-20T12:38:02Z</dcterms:created>
  <dcterms:modified xsi:type="dcterms:W3CDTF">2021-05-18T06:08:27Z</dcterms:modified>
</cp:coreProperties>
</file>